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DM Sans" panose="020B0604020202020204" charset="0"/>
      <p:regular r:id="rId18"/>
    </p:embeddedFont>
    <p:embeddedFont>
      <p:font typeface="DM Sans Italics" panose="020B0604020202020204" charset="0"/>
      <p:regular r:id="rId19"/>
    </p:embeddedFont>
    <p:embeddedFont>
      <p:font typeface="Now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8.png"/><Relationship Id="rId4" Type="http://schemas.openxmlformats.org/officeDocument/2006/relationships/image" Target="../media/image21.svg"/></Relationships>
</file>

<file path=ppt/slides/_rels/slide1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8.svg"/><Relationship Id="rId4" Type="http://schemas.openxmlformats.org/officeDocument/2006/relationships/image" Target="../media/image37.png"/><Relationship Id="rId9" Type="http://schemas.openxmlformats.org/officeDocument/2006/relationships/image" Target="../media/image42.svg"/></Relationships>
</file>

<file path=ppt/slides/_rels/slide12.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2.png"/><Relationship Id="rId7" Type="http://schemas.openxmlformats.org/officeDocument/2006/relationships/image" Target="../media/image44.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3.png"/><Relationship Id="rId11" Type="http://schemas.openxmlformats.org/officeDocument/2006/relationships/image" Target="../media/image48.svg"/><Relationship Id="rId5" Type="http://schemas.openxmlformats.org/officeDocument/2006/relationships/image" Target="../media/image4.svg"/><Relationship Id="rId10" Type="http://schemas.openxmlformats.org/officeDocument/2006/relationships/image" Target="../media/image47.png"/><Relationship Id="rId4" Type="http://schemas.openxmlformats.org/officeDocument/2006/relationships/image" Target="../media/image3.png"/><Relationship Id="rId9" Type="http://schemas.openxmlformats.org/officeDocument/2006/relationships/image" Target="../media/image46.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3.svg"/></Relationships>
</file>

<file path=ppt/slides/_rels/slide5.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 Id="rId14" Type="http://schemas.openxmlformats.org/officeDocument/2006/relationships/image" Target="../media/image25.svg"/></Relationships>
</file>

<file path=ppt/slides/_rels/slide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6.png"/><Relationship Id="rId7"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28.jpeg"/><Relationship Id="rId10" Type="http://schemas.openxmlformats.org/officeDocument/2006/relationships/image" Target="../media/image31.png"/><Relationship Id="rId4" Type="http://schemas.openxmlformats.org/officeDocument/2006/relationships/image" Target="../media/image27.png"/><Relationship Id="rId9" Type="http://schemas.openxmlformats.org/officeDocument/2006/relationships/image" Target="../media/image30.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8.png"/><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8.png"/><Relationship Id="rId4" Type="http://schemas.openxmlformats.org/officeDocument/2006/relationships/image" Target="../media/image21.sv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8.png"/><Relationship Id="rId4" Type="http://schemas.openxmlformats.org/officeDocument/2006/relationships/image" Target="../media/image2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748409">
            <a:off x="-1871927" y="7973496"/>
            <a:ext cx="6755091" cy="6130246"/>
          </a:xfrm>
          <a:custGeom>
            <a:avLst/>
            <a:gdLst/>
            <a:ahLst/>
            <a:cxnLst/>
            <a:rect l="l" t="t" r="r" b="b"/>
            <a:pathLst>
              <a:path w="6755091" h="6130246">
                <a:moveTo>
                  <a:pt x="0" y="0"/>
                </a:moveTo>
                <a:lnTo>
                  <a:pt x="6755092" y="0"/>
                </a:lnTo>
                <a:lnTo>
                  <a:pt x="6755092" y="6130246"/>
                </a:lnTo>
                <a:lnTo>
                  <a:pt x="0" y="6130246"/>
                </a:lnTo>
                <a:lnTo>
                  <a:pt x="0" y="0"/>
                </a:lnTo>
                <a:close/>
              </a:path>
            </a:pathLst>
          </a:custGeom>
          <a:blipFill>
            <a:blip r:embed="rId3"/>
            <a:stretch>
              <a:fillRect/>
            </a:stretch>
          </a:blipFill>
        </p:spPr>
      </p:sp>
      <p:sp>
        <p:nvSpPr>
          <p:cNvPr id="4" name="Freeform 4"/>
          <p:cNvSpPr/>
          <p:nvPr/>
        </p:nvSpPr>
        <p:spPr>
          <a:xfrm rot="2223819">
            <a:off x="10214960" y="-5715833"/>
            <a:ext cx="12596877" cy="11431666"/>
          </a:xfrm>
          <a:custGeom>
            <a:avLst/>
            <a:gdLst/>
            <a:ahLst/>
            <a:cxnLst/>
            <a:rect l="l" t="t" r="r" b="b"/>
            <a:pathLst>
              <a:path w="12596877" h="11431666">
                <a:moveTo>
                  <a:pt x="0" y="0"/>
                </a:moveTo>
                <a:lnTo>
                  <a:pt x="12596877" y="0"/>
                </a:lnTo>
                <a:lnTo>
                  <a:pt x="12596877" y="11431666"/>
                </a:lnTo>
                <a:lnTo>
                  <a:pt x="0" y="11431666"/>
                </a:lnTo>
                <a:lnTo>
                  <a:pt x="0" y="0"/>
                </a:lnTo>
                <a:close/>
              </a:path>
            </a:pathLst>
          </a:custGeom>
          <a:blipFill>
            <a:blip r:embed="rId3"/>
            <a:stretch>
              <a:fillRect/>
            </a:stretch>
          </a:blipFill>
        </p:spPr>
      </p:sp>
      <p:sp>
        <p:nvSpPr>
          <p:cNvPr id="5" name="Freeform 5"/>
          <p:cNvSpPr/>
          <p:nvPr/>
        </p:nvSpPr>
        <p:spPr>
          <a:xfrm>
            <a:off x="-1028700" y="-143539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6" name="Freeform 6"/>
          <p:cNvSpPr/>
          <p:nvPr/>
        </p:nvSpPr>
        <p:spPr>
          <a:xfrm rot="-8194833">
            <a:off x="14482979" y="8370874"/>
            <a:ext cx="5020066" cy="5020066"/>
          </a:xfrm>
          <a:custGeom>
            <a:avLst/>
            <a:gdLst/>
            <a:ahLst/>
            <a:cxnLst/>
            <a:rect l="l" t="t" r="r" b="b"/>
            <a:pathLst>
              <a:path w="5020066" h="5020066">
                <a:moveTo>
                  <a:pt x="0" y="0"/>
                </a:moveTo>
                <a:lnTo>
                  <a:pt x="5020067" y="0"/>
                </a:lnTo>
                <a:lnTo>
                  <a:pt x="5020067" y="5020066"/>
                </a:lnTo>
                <a:lnTo>
                  <a:pt x="0" y="5020066"/>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1674634" y="4512209"/>
            <a:ext cx="8547187" cy="2254666"/>
          </a:xfrm>
          <a:prstGeom prst="rect">
            <a:avLst/>
          </a:prstGeom>
        </p:spPr>
        <p:txBody>
          <a:bodyPr lIns="0" tIns="0" rIns="0" bIns="0" rtlCol="0" anchor="t">
            <a:spAutoFit/>
          </a:bodyPr>
          <a:lstStyle/>
          <a:p>
            <a:pPr>
              <a:lnSpc>
                <a:spcPts val="18231"/>
              </a:lnSpc>
            </a:pPr>
            <a:r>
              <a:rPr lang="en-US" sz="13307">
                <a:solidFill>
                  <a:srgbClr val="B100E8"/>
                </a:solidFill>
                <a:latin typeface="Now Bold"/>
              </a:rPr>
              <a:t>PROJECT</a:t>
            </a:r>
          </a:p>
        </p:txBody>
      </p:sp>
      <p:sp>
        <p:nvSpPr>
          <p:cNvPr id="8" name="TextBox 8"/>
          <p:cNvSpPr txBox="1"/>
          <p:nvPr/>
        </p:nvSpPr>
        <p:spPr>
          <a:xfrm>
            <a:off x="1674634" y="3432013"/>
            <a:ext cx="8547187" cy="1321614"/>
          </a:xfrm>
          <a:prstGeom prst="rect">
            <a:avLst/>
          </a:prstGeom>
        </p:spPr>
        <p:txBody>
          <a:bodyPr lIns="0" tIns="0" rIns="0" bIns="0" rtlCol="0" anchor="t">
            <a:spAutoFit/>
          </a:bodyPr>
          <a:lstStyle/>
          <a:p>
            <a:pPr>
              <a:lnSpc>
                <a:spcPts val="10645"/>
              </a:lnSpc>
            </a:pPr>
            <a:r>
              <a:rPr lang="en-US" sz="7658">
                <a:solidFill>
                  <a:srgbClr val="048AFF"/>
                </a:solidFill>
                <a:latin typeface="Now Bold"/>
              </a:rPr>
              <a:t>FRONT-END</a:t>
            </a:r>
          </a:p>
        </p:txBody>
      </p:sp>
      <p:sp>
        <p:nvSpPr>
          <p:cNvPr id="9" name="TextBox 9"/>
          <p:cNvSpPr txBox="1"/>
          <p:nvPr/>
        </p:nvSpPr>
        <p:spPr>
          <a:xfrm>
            <a:off x="1691593" y="6716757"/>
            <a:ext cx="7827699" cy="2299669"/>
          </a:xfrm>
          <a:prstGeom prst="rect">
            <a:avLst/>
          </a:prstGeom>
        </p:spPr>
        <p:txBody>
          <a:bodyPr lIns="0" tIns="0" rIns="0" bIns="0" rtlCol="0" anchor="t">
            <a:spAutoFit/>
          </a:bodyPr>
          <a:lstStyle/>
          <a:p>
            <a:pPr>
              <a:lnSpc>
                <a:spcPts val="3583"/>
              </a:lnSpc>
            </a:pPr>
            <a:r>
              <a:rPr lang="en-US" sz="2913" dirty="0">
                <a:solidFill>
                  <a:srgbClr val="FFFAEB"/>
                </a:solidFill>
                <a:latin typeface="DM Sans Italics"/>
              </a:rPr>
              <a:t>MADE BY- ABHIMANYU KASHYAP</a:t>
            </a:r>
          </a:p>
          <a:p>
            <a:pPr>
              <a:lnSpc>
                <a:spcPts val="3583"/>
              </a:lnSpc>
            </a:pPr>
            <a:r>
              <a:rPr lang="en-US" sz="2913" dirty="0">
                <a:solidFill>
                  <a:srgbClr val="FFFAEB"/>
                </a:solidFill>
                <a:latin typeface="DM Sans Italics"/>
              </a:rPr>
              <a:t>ROLL NO- 2110990042</a:t>
            </a:r>
          </a:p>
          <a:p>
            <a:pPr>
              <a:lnSpc>
                <a:spcPts val="3583"/>
              </a:lnSpc>
            </a:pPr>
            <a:r>
              <a:rPr lang="en-US" sz="2913" dirty="0">
                <a:solidFill>
                  <a:srgbClr val="FFFAEB"/>
                </a:solidFill>
                <a:latin typeface="DM Sans Italics"/>
              </a:rPr>
              <a:t>GROUP NO- 5</a:t>
            </a:r>
          </a:p>
          <a:p>
            <a:pPr>
              <a:lnSpc>
                <a:spcPts val="3583"/>
              </a:lnSpc>
            </a:pPr>
            <a:r>
              <a:rPr lang="en-US" sz="2913" dirty="0">
                <a:solidFill>
                  <a:srgbClr val="FFFAEB"/>
                </a:solidFill>
                <a:latin typeface="DM Sans Italics"/>
              </a:rPr>
              <a:t>TOTAL NO OF PAGES IN PROJECT- 20</a:t>
            </a:r>
          </a:p>
          <a:p>
            <a:pPr marL="0" lvl="0" indent="0" algn="l">
              <a:lnSpc>
                <a:spcPts val="3583"/>
              </a:lnSpc>
              <a:spcBef>
                <a:spcPct val="0"/>
              </a:spcBef>
            </a:pPr>
            <a:r>
              <a:rPr lang="en-US" sz="2913" dirty="0">
                <a:solidFill>
                  <a:srgbClr val="FFFAEB"/>
                </a:solidFill>
                <a:latin typeface="DM Sans Italics"/>
              </a:rPr>
              <a:t>SUBMITTED TO- Mr. LAVISH ARORA</a:t>
            </a:r>
          </a:p>
        </p:txBody>
      </p:sp>
      <p:sp>
        <p:nvSpPr>
          <p:cNvPr id="10" name="TextBox 10"/>
          <p:cNvSpPr txBox="1"/>
          <p:nvPr/>
        </p:nvSpPr>
        <p:spPr>
          <a:xfrm>
            <a:off x="5605443" y="2284201"/>
            <a:ext cx="2153022" cy="780875"/>
          </a:xfrm>
          <a:prstGeom prst="rect">
            <a:avLst/>
          </a:prstGeom>
        </p:spPr>
        <p:txBody>
          <a:bodyPr lIns="0" tIns="0" rIns="0" bIns="0" rtlCol="0" anchor="t">
            <a:spAutoFit/>
          </a:bodyPr>
          <a:lstStyle/>
          <a:p>
            <a:pPr>
              <a:lnSpc>
                <a:spcPts val="3131"/>
              </a:lnSpc>
            </a:pPr>
            <a:r>
              <a:rPr lang="en-US" sz="2545" spc="-50">
                <a:solidFill>
                  <a:srgbClr val="FFFAEB"/>
                </a:solidFill>
                <a:latin typeface="DM Sans Italics"/>
              </a:rPr>
              <a:t>E-COMMERCE</a:t>
            </a:r>
          </a:p>
          <a:p>
            <a:pPr marL="0" lvl="0" indent="0" algn="l">
              <a:lnSpc>
                <a:spcPts val="3131"/>
              </a:lnSpc>
              <a:spcBef>
                <a:spcPct val="0"/>
              </a:spcBef>
            </a:pPr>
            <a:r>
              <a:rPr lang="en-US" sz="2545" spc="-50">
                <a:solidFill>
                  <a:srgbClr val="FFFAEB"/>
                </a:solidFill>
                <a:latin typeface="DM Sans Italics"/>
              </a:rPr>
              <a:t>WEBSITE</a:t>
            </a:r>
          </a:p>
        </p:txBody>
      </p:sp>
      <p:sp>
        <p:nvSpPr>
          <p:cNvPr id="11" name="Freeform 11"/>
          <p:cNvSpPr/>
          <p:nvPr/>
        </p:nvSpPr>
        <p:spPr>
          <a:xfrm>
            <a:off x="1691593" y="2058183"/>
            <a:ext cx="3495078" cy="1242436"/>
          </a:xfrm>
          <a:custGeom>
            <a:avLst/>
            <a:gdLst/>
            <a:ahLst/>
            <a:cxnLst/>
            <a:rect l="l" t="t" r="r" b="b"/>
            <a:pathLst>
              <a:path w="3495078" h="1242436">
                <a:moveTo>
                  <a:pt x="0" y="0"/>
                </a:moveTo>
                <a:lnTo>
                  <a:pt x="3495078" y="0"/>
                </a:lnTo>
                <a:lnTo>
                  <a:pt x="3495078" y="1242436"/>
                </a:lnTo>
                <a:lnTo>
                  <a:pt x="0" y="1242436"/>
                </a:lnTo>
                <a:lnTo>
                  <a:pt x="0" y="0"/>
                </a:lnTo>
                <a:close/>
              </a:path>
            </a:pathLst>
          </a:custGeom>
          <a:blipFill>
            <a:blip r:embed="rId6"/>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TextBox 3"/>
          <p:cNvSpPr txBox="1"/>
          <p:nvPr/>
        </p:nvSpPr>
        <p:spPr>
          <a:xfrm>
            <a:off x="1491559" y="1836406"/>
            <a:ext cx="5588577" cy="2002456"/>
          </a:xfrm>
          <a:prstGeom prst="rect">
            <a:avLst/>
          </a:prstGeom>
        </p:spPr>
        <p:txBody>
          <a:bodyPr lIns="0" tIns="0" rIns="0" bIns="0" rtlCol="0" anchor="t">
            <a:spAutoFit/>
          </a:bodyPr>
          <a:lstStyle/>
          <a:p>
            <a:pPr marL="0" lvl="0" indent="0">
              <a:lnSpc>
                <a:spcPts val="7981"/>
              </a:lnSpc>
              <a:spcBef>
                <a:spcPct val="0"/>
              </a:spcBef>
            </a:pPr>
            <a:r>
              <a:rPr lang="en-US" sz="5741">
                <a:solidFill>
                  <a:srgbClr val="048AFF"/>
                </a:solidFill>
                <a:latin typeface="Now Bold"/>
              </a:rPr>
              <a:t>Single Product Page</a:t>
            </a:r>
          </a:p>
        </p:txBody>
      </p:sp>
      <p:sp>
        <p:nvSpPr>
          <p:cNvPr id="4" name="Freeform 4"/>
          <p:cNvSpPr/>
          <p:nvPr/>
        </p:nvSpPr>
        <p:spPr>
          <a:xfrm>
            <a:off x="-8344763" y="4270557"/>
            <a:ext cx="17894953" cy="17894953"/>
          </a:xfrm>
          <a:custGeom>
            <a:avLst/>
            <a:gdLst/>
            <a:ahLst/>
            <a:cxnLst/>
            <a:rect l="l" t="t" r="r" b="b"/>
            <a:pathLst>
              <a:path w="17894953" h="17894953">
                <a:moveTo>
                  <a:pt x="0" y="0"/>
                </a:moveTo>
                <a:lnTo>
                  <a:pt x="17894952" y="0"/>
                </a:lnTo>
                <a:lnTo>
                  <a:pt x="17894952" y="17894953"/>
                </a:lnTo>
                <a:lnTo>
                  <a:pt x="0" y="178949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6" name="Freeform 6"/>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7" name="Freeform 7"/>
          <p:cNvSpPr/>
          <p:nvPr/>
        </p:nvSpPr>
        <p:spPr>
          <a:xfrm>
            <a:off x="3660997" y="2890021"/>
            <a:ext cx="13457222" cy="6223965"/>
          </a:xfrm>
          <a:custGeom>
            <a:avLst/>
            <a:gdLst/>
            <a:ahLst/>
            <a:cxnLst/>
            <a:rect l="l" t="t" r="r" b="b"/>
            <a:pathLst>
              <a:path w="13457222" h="6223965">
                <a:moveTo>
                  <a:pt x="0" y="0"/>
                </a:moveTo>
                <a:lnTo>
                  <a:pt x="13457222" y="0"/>
                </a:lnTo>
                <a:lnTo>
                  <a:pt x="13457222" y="6223965"/>
                </a:lnTo>
                <a:lnTo>
                  <a:pt x="0" y="6223965"/>
                </a:lnTo>
                <a:lnTo>
                  <a:pt x="0" y="0"/>
                </a:lnTo>
                <a:close/>
              </a:path>
            </a:pathLst>
          </a:custGeom>
          <a:blipFill>
            <a:blip r:embed="rId6"/>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grpSp>
        <p:nvGrpSpPr>
          <p:cNvPr id="3" name="Group 3"/>
          <p:cNvGrpSpPr/>
          <p:nvPr/>
        </p:nvGrpSpPr>
        <p:grpSpPr>
          <a:xfrm>
            <a:off x="-1041088" y="0"/>
            <a:ext cx="6782652" cy="10287000"/>
            <a:chOff x="0" y="0"/>
            <a:chExt cx="1786377" cy="2709333"/>
          </a:xfrm>
        </p:grpSpPr>
        <p:sp>
          <p:nvSpPr>
            <p:cNvPr id="4" name="Freeform 4"/>
            <p:cNvSpPr/>
            <p:nvPr/>
          </p:nvSpPr>
          <p:spPr>
            <a:xfrm>
              <a:off x="0" y="0"/>
              <a:ext cx="1786377" cy="2709333"/>
            </a:xfrm>
            <a:custGeom>
              <a:avLst/>
              <a:gdLst/>
              <a:ahLst/>
              <a:cxnLst/>
              <a:rect l="l" t="t" r="r" b="b"/>
              <a:pathLst>
                <a:path w="1786377" h="2709333">
                  <a:moveTo>
                    <a:pt x="0" y="0"/>
                  </a:moveTo>
                  <a:lnTo>
                    <a:pt x="1786377" y="0"/>
                  </a:lnTo>
                  <a:lnTo>
                    <a:pt x="1786377" y="2709333"/>
                  </a:lnTo>
                  <a:lnTo>
                    <a:pt x="0" y="2709333"/>
                  </a:ln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5" name="TextBox 5"/>
            <p:cNvSpPr txBox="1"/>
            <p:nvPr/>
          </p:nvSpPr>
          <p:spPr>
            <a:xfrm>
              <a:off x="0" y="-9525"/>
              <a:ext cx="1786377" cy="2718858"/>
            </a:xfrm>
            <a:prstGeom prst="rect">
              <a:avLst/>
            </a:prstGeom>
          </p:spPr>
          <p:txBody>
            <a:bodyPr lIns="50800" tIns="50800" rIns="50800" bIns="50800" rtlCol="0" anchor="ctr"/>
            <a:lstStyle/>
            <a:p>
              <a:pPr algn="ctr">
                <a:lnSpc>
                  <a:spcPts val="3131"/>
                </a:lnSpc>
              </a:pPr>
              <a:endParaRPr/>
            </a:p>
          </p:txBody>
        </p:sp>
      </p:grpSp>
      <p:sp>
        <p:nvSpPr>
          <p:cNvPr id="6" name="Freeform 6"/>
          <p:cNvSpPr/>
          <p:nvPr/>
        </p:nvSpPr>
        <p:spPr>
          <a:xfrm rot="-1486492">
            <a:off x="15563637" y="8055643"/>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sp>
      <p:sp>
        <p:nvSpPr>
          <p:cNvPr id="7" name="Freeform 7"/>
          <p:cNvSpPr/>
          <p:nvPr/>
        </p:nvSpPr>
        <p:spPr>
          <a:xfrm rot="1973881">
            <a:off x="12869941" y="-1899995"/>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sp>
      <p:sp>
        <p:nvSpPr>
          <p:cNvPr id="8" name="TextBox 8"/>
          <p:cNvSpPr txBox="1"/>
          <p:nvPr/>
        </p:nvSpPr>
        <p:spPr>
          <a:xfrm>
            <a:off x="6171003" y="1452902"/>
            <a:ext cx="5876662" cy="1128826"/>
          </a:xfrm>
          <a:prstGeom prst="rect">
            <a:avLst/>
          </a:prstGeom>
        </p:spPr>
        <p:txBody>
          <a:bodyPr lIns="0" tIns="0" rIns="0" bIns="0" rtlCol="0" anchor="t">
            <a:spAutoFit/>
          </a:bodyPr>
          <a:lstStyle/>
          <a:p>
            <a:pPr marL="0" lvl="0" indent="0">
              <a:lnSpc>
                <a:spcPts val="9119"/>
              </a:lnSpc>
              <a:spcBef>
                <a:spcPct val="0"/>
              </a:spcBef>
            </a:pPr>
            <a:r>
              <a:rPr lang="en-US" sz="6560">
                <a:solidFill>
                  <a:srgbClr val="048AFF"/>
                </a:solidFill>
                <a:latin typeface="Now Bold"/>
              </a:rPr>
              <a:t>Future-Scope</a:t>
            </a:r>
          </a:p>
        </p:txBody>
      </p:sp>
      <p:sp>
        <p:nvSpPr>
          <p:cNvPr id="9" name="TextBox 9"/>
          <p:cNvSpPr txBox="1"/>
          <p:nvPr/>
        </p:nvSpPr>
        <p:spPr>
          <a:xfrm>
            <a:off x="6719414" y="3343784"/>
            <a:ext cx="7194808" cy="1445123"/>
          </a:xfrm>
          <a:prstGeom prst="rect">
            <a:avLst/>
          </a:prstGeom>
        </p:spPr>
        <p:txBody>
          <a:bodyPr lIns="0" tIns="0" rIns="0" bIns="0" rtlCol="0" anchor="t">
            <a:spAutoFit/>
          </a:bodyPr>
          <a:lstStyle/>
          <a:p>
            <a:pPr>
              <a:lnSpc>
                <a:spcPts val="2888"/>
              </a:lnSpc>
            </a:pPr>
            <a:r>
              <a:rPr lang="en-US" sz="1978">
                <a:solidFill>
                  <a:srgbClr val="FFFFFF"/>
                </a:solidFill>
                <a:latin typeface="DM Sans"/>
              </a:rPr>
              <a:t>Consider developing a dedicated mobile application for "APPLIANCES" to provide a seamless and optimized shopping experience for mobile users.</a:t>
            </a:r>
          </a:p>
          <a:p>
            <a:pPr>
              <a:lnSpc>
                <a:spcPts val="2888"/>
              </a:lnSpc>
            </a:pPr>
            <a:endParaRPr lang="en-US" sz="1978">
              <a:solidFill>
                <a:srgbClr val="FFFFFF"/>
              </a:solidFill>
              <a:latin typeface="DM Sans"/>
            </a:endParaRPr>
          </a:p>
        </p:txBody>
      </p:sp>
      <p:sp>
        <p:nvSpPr>
          <p:cNvPr id="10" name="TextBox 10"/>
          <p:cNvSpPr txBox="1"/>
          <p:nvPr/>
        </p:nvSpPr>
        <p:spPr>
          <a:xfrm>
            <a:off x="6719414" y="2801890"/>
            <a:ext cx="4600553" cy="465389"/>
          </a:xfrm>
          <a:prstGeom prst="rect">
            <a:avLst/>
          </a:prstGeom>
        </p:spPr>
        <p:txBody>
          <a:bodyPr lIns="0" tIns="0" rIns="0" bIns="0" rtlCol="0" anchor="t">
            <a:spAutoFit/>
          </a:bodyPr>
          <a:lstStyle/>
          <a:p>
            <a:pPr>
              <a:lnSpc>
                <a:spcPts val="3629"/>
              </a:lnSpc>
            </a:pPr>
            <a:r>
              <a:rPr lang="en-US" sz="2611">
                <a:solidFill>
                  <a:srgbClr val="B100E8"/>
                </a:solidFill>
                <a:latin typeface="Now Bold"/>
              </a:rPr>
              <a:t>Mobile App Development</a:t>
            </a:r>
          </a:p>
        </p:txBody>
      </p:sp>
      <p:grpSp>
        <p:nvGrpSpPr>
          <p:cNvPr id="11" name="Group 11"/>
          <p:cNvGrpSpPr/>
          <p:nvPr/>
        </p:nvGrpSpPr>
        <p:grpSpPr>
          <a:xfrm>
            <a:off x="4803638" y="2859040"/>
            <a:ext cx="1757360" cy="175736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13" name="TextBox 13"/>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4" name="Freeform 14"/>
          <p:cNvSpPr/>
          <p:nvPr/>
        </p:nvSpPr>
        <p:spPr>
          <a:xfrm>
            <a:off x="5290603" y="3329683"/>
            <a:ext cx="783430" cy="816073"/>
          </a:xfrm>
          <a:custGeom>
            <a:avLst/>
            <a:gdLst/>
            <a:ahLst/>
            <a:cxnLst/>
            <a:rect l="l" t="t" r="r" b="b"/>
            <a:pathLst>
              <a:path w="783430" h="816073">
                <a:moveTo>
                  <a:pt x="0" y="0"/>
                </a:moveTo>
                <a:lnTo>
                  <a:pt x="783430" y="0"/>
                </a:lnTo>
                <a:lnTo>
                  <a:pt x="783430" y="816073"/>
                </a:lnTo>
                <a:lnTo>
                  <a:pt x="0" y="8160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5" name="Group 15"/>
          <p:cNvGrpSpPr/>
          <p:nvPr/>
        </p:nvGrpSpPr>
        <p:grpSpPr>
          <a:xfrm>
            <a:off x="4803638" y="5181410"/>
            <a:ext cx="1757360" cy="175736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17" name="TextBox 17"/>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8" name="TextBox 18"/>
          <p:cNvSpPr txBox="1"/>
          <p:nvPr/>
        </p:nvSpPr>
        <p:spPr>
          <a:xfrm>
            <a:off x="6719414" y="5762754"/>
            <a:ext cx="7194808" cy="1810830"/>
          </a:xfrm>
          <a:prstGeom prst="rect">
            <a:avLst/>
          </a:prstGeom>
        </p:spPr>
        <p:txBody>
          <a:bodyPr lIns="0" tIns="0" rIns="0" bIns="0" rtlCol="0" anchor="t">
            <a:spAutoFit/>
          </a:bodyPr>
          <a:lstStyle/>
          <a:p>
            <a:pPr>
              <a:lnSpc>
                <a:spcPts val="2888"/>
              </a:lnSpc>
            </a:pPr>
            <a:r>
              <a:rPr lang="en-US" sz="1978">
                <a:solidFill>
                  <a:srgbClr val="FFFFFF"/>
                </a:solidFill>
                <a:latin typeface="DM Sans"/>
              </a:rPr>
              <a:t>Implement advanced personalization techniques and artificial intelligence to provide customers with product recommendations, personalized content, and a tailored shopping experience.</a:t>
            </a:r>
          </a:p>
          <a:p>
            <a:pPr>
              <a:lnSpc>
                <a:spcPts val="2888"/>
              </a:lnSpc>
            </a:pPr>
            <a:endParaRPr lang="en-US" sz="1978">
              <a:solidFill>
                <a:srgbClr val="FFFFFF"/>
              </a:solidFill>
              <a:latin typeface="DM Sans"/>
            </a:endParaRPr>
          </a:p>
        </p:txBody>
      </p:sp>
      <p:sp>
        <p:nvSpPr>
          <p:cNvPr id="19" name="TextBox 19"/>
          <p:cNvSpPr txBox="1"/>
          <p:nvPr/>
        </p:nvSpPr>
        <p:spPr>
          <a:xfrm>
            <a:off x="6719414" y="5086350"/>
            <a:ext cx="4299889" cy="465389"/>
          </a:xfrm>
          <a:prstGeom prst="rect">
            <a:avLst/>
          </a:prstGeom>
        </p:spPr>
        <p:txBody>
          <a:bodyPr lIns="0" tIns="0" rIns="0" bIns="0" rtlCol="0" anchor="t">
            <a:spAutoFit/>
          </a:bodyPr>
          <a:lstStyle/>
          <a:p>
            <a:pPr>
              <a:lnSpc>
                <a:spcPts val="3629"/>
              </a:lnSpc>
            </a:pPr>
            <a:r>
              <a:rPr lang="en-US" sz="2611">
                <a:solidFill>
                  <a:srgbClr val="B100E8"/>
                </a:solidFill>
                <a:latin typeface="Now Bold"/>
              </a:rPr>
              <a:t>Personalization and AI</a:t>
            </a:r>
          </a:p>
        </p:txBody>
      </p:sp>
      <p:sp>
        <p:nvSpPr>
          <p:cNvPr id="20" name="Freeform 20"/>
          <p:cNvSpPr/>
          <p:nvPr/>
        </p:nvSpPr>
        <p:spPr>
          <a:xfrm>
            <a:off x="5193633" y="5634304"/>
            <a:ext cx="977370" cy="883187"/>
          </a:xfrm>
          <a:custGeom>
            <a:avLst/>
            <a:gdLst/>
            <a:ahLst/>
            <a:cxnLst/>
            <a:rect l="l" t="t" r="r" b="b"/>
            <a:pathLst>
              <a:path w="977370" h="883187">
                <a:moveTo>
                  <a:pt x="0" y="0"/>
                </a:moveTo>
                <a:lnTo>
                  <a:pt x="977370" y="0"/>
                </a:lnTo>
                <a:lnTo>
                  <a:pt x="977370" y="883187"/>
                </a:lnTo>
                <a:lnTo>
                  <a:pt x="0" y="88318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21" name="Group 21"/>
          <p:cNvGrpSpPr/>
          <p:nvPr/>
        </p:nvGrpSpPr>
        <p:grpSpPr>
          <a:xfrm>
            <a:off x="4803638" y="7500940"/>
            <a:ext cx="1757360" cy="175736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sp>
        <p:sp>
          <p:nvSpPr>
            <p:cNvPr id="23" name="TextBox 23"/>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24" name="Freeform 24"/>
          <p:cNvSpPr/>
          <p:nvPr/>
        </p:nvSpPr>
        <p:spPr>
          <a:xfrm>
            <a:off x="5317726" y="7851920"/>
            <a:ext cx="729185" cy="1055399"/>
          </a:xfrm>
          <a:custGeom>
            <a:avLst/>
            <a:gdLst/>
            <a:ahLst/>
            <a:cxnLst/>
            <a:rect l="l" t="t" r="r" b="b"/>
            <a:pathLst>
              <a:path w="729185" h="1055399">
                <a:moveTo>
                  <a:pt x="0" y="0"/>
                </a:moveTo>
                <a:lnTo>
                  <a:pt x="729184" y="0"/>
                </a:lnTo>
                <a:lnTo>
                  <a:pt x="729184" y="1055400"/>
                </a:lnTo>
                <a:lnTo>
                  <a:pt x="0" y="10554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5" name="TextBox 25"/>
          <p:cNvSpPr txBox="1"/>
          <p:nvPr/>
        </p:nvSpPr>
        <p:spPr>
          <a:xfrm>
            <a:off x="6719414" y="8082284"/>
            <a:ext cx="7194808" cy="1079416"/>
          </a:xfrm>
          <a:prstGeom prst="rect">
            <a:avLst/>
          </a:prstGeom>
        </p:spPr>
        <p:txBody>
          <a:bodyPr lIns="0" tIns="0" rIns="0" bIns="0" rtlCol="0" anchor="t">
            <a:spAutoFit/>
          </a:bodyPr>
          <a:lstStyle/>
          <a:p>
            <a:pPr>
              <a:lnSpc>
                <a:spcPts val="2888"/>
              </a:lnSpc>
            </a:pPr>
            <a:r>
              <a:rPr lang="en-US" sz="1978">
                <a:solidFill>
                  <a:srgbClr val="FFFFFF"/>
                </a:solidFill>
                <a:latin typeface="DM Sans"/>
              </a:rPr>
              <a:t>Enable voice search and voice-assisted shopping for hands-free browsing and ordering through voice-activated devices.</a:t>
            </a:r>
          </a:p>
          <a:p>
            <a:pPr>
              <a:lnSpc>
                <a:spcPts val="2888"/>
              </a:lnSpc>
            </a:pPr>
            <a:endParaRPr lang="en-US" sz="1978">
              <a:solidFill>
                <a:srgbClr val="FFFFFF"/>
              </a:solidFill>
              <a:latin typeface="DM Sans"/>
            </a:endParaRPr>
          </a:p>
        </p:txBody>
      </p:sp>
      <p:sp>
        <p:nvSpPr>
          <p:cNvPr id="26" name="TextBox 26"/>
          <p:cNvSpPr txBox="1"/>
          <p:nvPr/>
        </p:nvSpPr>
        <p:spPr>
          <a:xfrm>
            <a:off x="6719414" y="7540390"/>
            <a:ext cx="3054282" cy="465389"/>
          </a:xfrm>
          <a:prstGeom prst="rect">
            <a:avLst/>
          </a:prstGeom>
        </p:spPr>
        <p:txBody>
          <a:bodyPr lIns="0" tIns="0" rIns="0" bIns="0" rtlCol="0" anchor="t">
            <a:spAutoFit/>
          </a:bodyPr>
          <a:lstStyle/>
          <a:p>
            <a:pPr>
              <a:lnSpc>
                <a:spcPts val="3629"/>
              </a:lnSpc>
            </a:pPr>
            <a:r>
              <a:rPr lang="en-US" sz="2611">
                <a:solidFill>
                  <a:srgbClr val="B100E8"/>
                </a:solidFill>
                <a:latin typeface="Now Bold"/>
              </a:rPr>
              <a:t>Voice Commerce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Freeform 3"/>
          <p:cNvSpPr/>
          <p:nvPr/>
        </p:nvSpPr>
        <p:spPr>
          <a:xfrm rot="-6001244">
            <a:off x="10917706" y="7049713"/>
            <a:ext cx="14283863" cy="12962606"/>
          </a:xfrm>
          <a:custGeom>
            <a:avLst/>
            <a:gdLst/>
            <a:ahLst/>
            <a:cxnLst/>
            <a:rect l="l" t="t" r="r" b="b"/>
            <a:pathLst>
              <a:path w="14283863" h="12962606">
                <a:moveTo>
                  <a:pt x="0" y="0"/>
                </a:moveTo>
                <a:lnTo>
                  <a:pt x="14283863" y="0"/>
                </a:lnTo>
                <a:lnTo>
                  <a:pt x="14283863" y="12962606"/>
                </a:lnTo>
                <a:lnTo>
                  <a:pt x="0" y="12962606"/>
                </a:lnTo>
                <a:lnTo>
                  <a:pt x="0" y="0"/>
                </a:lnTo>
                <a:close/>
              </a:path>
            </a:pathLst>
          </a:custGeom>
          <a:blipFill>
            <a:blip r:embed="rId3"/>
            <a:stretch>
              <a:fillRect/>
            </a:stretch>
          </a:blipFill>
        </p:spPr>
      </p:sp>
      <p:sp>
        <p:nvSpPr>
          <p:cNvPr id="4" name="Freeform 4"/>
          <p:cNvSpPr/>
          <p:nvPr/>
        </p:nvSpPr>
        <p:spPr>
          <a:xfrm rot="1084654">
            <a:off x="-6628924" y="-8283079"/>
            <a:ext cx="12596877" cy="11431666"/>
          </a:xfrm>
          <a:custGeom>
            <a:avLst/>
            <a:gdLst/>
            <a:ahLst/>
            <a:cxnLst/>
            <a:rect l="l" t="t" r="r" b="b"/>
            <a:pathLst>
              <a:path w="12596877" h="11431666">
                <a:moveTo>
                  <a:pt x="0" y="0"/>
                </a:moveTo>
                <a:lnTo>
                  <a:pt x="12596877" y="0"/>
                </a:lnTo>
                <a:lnTo>
                  <a:pt x="12596877" y="11431667"/>
                </a:lnTo>
                <a:lnTo>
                  <a:pt x="0" y="11431667"/>
                </a:lnTo>
                <a:lnTo>
                  <a:pt x="0" y="0"/>
                </a:lnTo>
                <a:close/>
              </a:path>
            </a:pathLst>
          </a:custGeom>
          <a:blipFill>
            <a:blip r:embed="rId3"/>
            <a:stretch>
              <a:fillRect/>
            </a:stretch>
          </a:blipFill>
        </p:spPr>
      </p:sp>
      <p:sp>
        <p:nvSpPr>
          <p:cNvPr id="5" name="TextBox 5"/>
          <p:cNvSpPr txBox="1"/>
          <p:nvPr/>
        </p:nvSpPr>
        <p:spPr>
          <a:xfrm>
            <a:off x="4141139" y="4749861"/>
            <a:ext cx="6437528" cy="496572"/>
          </a:xfrm>
          <a:prstGeom prst="rect">
            <a:avLst/>
          </a:prstGeom>
        </p:spPr>
        <p:txBody>
          <a:bodyPr lIns="0" tIns="0" rIns="0" bIns="0" rtlCol="0" anchor="t">
            <a:spAutoFit/>
          </a:bodyPr>
          <a:lstStyle/>
          <a:p>
            <a:pPr algn="ctr">
              <a:lnSpc>
                <a:spcPts val="4007"/>
              </a:lnSpc>
            </a:pPr>
            <a:r>
              <a:rPr lang="en-US" sz="2925">
                <a:solidFill>
                  <a:srgbClr val="B100E8"/>
                </a:solidFill>
                <a:latin typeface="Now Bold"/>
              </a:rPr>
              <a:t>For watching this presentation</a:t>
            </a:r>
          </a:p>
        </p:txBody>
      </p:sp>
      <p:sp>
        <p:nvSpPr>
          <p:cNvPr id="6" name="Freeform 6"/>
          <p:cNvSpPr/>
          <p:nvPr/>
        </p:nvSpPr>
        <p:spPr>
          <a:xfrm>
            <a:off x="14545481" y="-69377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1674634" y="3432013"/>
            <a:ext cx="11370537" cy="1384523"/>
          </a:xfrm>
          <a:prstGeom prst="rect">
            <a:avLst/>
          </a:prstGeom>
        </p:spPr>
        <p:txBody>
          <a:bodyPr lIns="0" tIns="0" rIns="0" bIns="0" rtlCol="0" anchor="t">
            <a:spAutoFit/>
          </a:bodyPr>
          <a:lstStyle/>
          <a:p>
            <a:pPr algn="ctr">
              <a:lnSpc>
                <a:spcPts val="11242"/>
              </a:lnSpc>
            </a:pPr>
            <a:r>
              <a:rPr lang="en-US" sz="8087">
                <a:solidFill>
                  <a:srgbClr val="048AFF"/>
                </a:solidFill>
                <a:latin typeface="Now Bold"/>
              </a:rPr>
              <a:t>THANK YOU</a:t>
            </a:r>
          </a:p>
        </p:txBody>
      </p:sp>
      <p:sp>
        <p:nvSpPr>
          <p:cNvPr id="8" name="TextBox 8"/>
          <p:cNvSpPr txBox="1"/>
          <p:nvPr/>
        </p:nvSpPr>
        <p:spPr>
          <a:xfrm>
            <a:off x="5771016" y="6021463"/>
            <a:ext cx="5221384" cy="390350"/>
          </a:xfrm>
          <a:prstGeom prst="rect">
            <a:avLst/>
          </a:prstGeom>
        </p:spPr>
        <p:txBody>
          <a:bodyPr lIns="0" tIns="0" rIns="0" bIns="0" rtlCol="0" anchor="t">
            <a:spAutoFit/>
          </a:bodyPr>
          <a:lstStyle/>
          <a:p>
            <a:pPr marL="0" lvl="0" indent="0" algn="l">
              <a:lnSpc>
                <a:spcPts val="3131"/>
              </a:lnSpc>
              <a:spcBef>
                <a:spcPct val="0"/>
              </a:spcBef>
            </a:pPr>
            <a:r>
              <a:rPr lang="en-US" sz="2545">
                <a:solidFill>
                  <a:srgbClr val="FFFAEB"/>
                </a:solidFill>
                <a:latin typeface="DM Sans Italics"/>
              </a:rPr>
              <a:t>8699029899</a:t>
            </a:r>
          </a:p>
        </p:txBody>
      </p:sp>
      <p:sp>
        <p:nvSpPr>
          <p:cNvPr id="9" name="Freeform 9"/>
          <p:cNvSpPr/>
          <p:nvPr/>
        </p:nvSpPr>
        <p:spPr>
          <a:xfrm>
            <a:off x="5005377" y="6644949"/>
            <a:ext cx="603509" cy="603509"/>
          </a:xfrm>
          <a:custGeom>
            <a:avLst/>
            <a:gdLst/>
            <a:ahLst/>
            <a:cxnLst/>
            <a:rect l="l" t="t" r="r" b="b"/>
            <a:pathLst>
              <a:path w="603509" h="603509">
                <a:moveTo>
                  <a:pt x="0" y="0"/>
                </a:moveTo>
                <a:lnTo>
                  <a:pt x="603509" y="0"/>
                </a:lnTo>
                <a:lnTo>
                  <a:pt x="603509" y="603510"/>
                </a:lnTo>
                <a:lnTo>
                  <a:pt x="0" y="6035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0"/>
          <p:cNvSpPr/>
          <p:nvPr/>
        </p:nvSpPr>
        <p:spPr>
          <a:xfrm>
            <a:off x="5005377" y="5919646"/>
            <a:ext cx="603509" cy="603509"/>
          </a:xfrm>
          <a:custGeom>
            <a:avLst/>
            <a:gdLst/>
            <a:ahLst/>
            <a:cxnLst/>
            <a:rect l="l" t="t" r="r" b="b"/>
            <a:pathLst>
              <a:path w="603509" h="603509">
                <a:moveTo>
                  <a:pt x="0" y="0"/>
                </a:moveTo>
                <a:lnTo>
                  <a:pt x="603509" y="0"/>
                </a:lnTo>
                <a:lnTo>
                  <a:pt x="603509" y="603509"/>
                </a:lnTo>
                <a:lnTo>
                  <a:pt x="0" y="6035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Freeform 11"/>
          <p:cNvSpPr/>
          <p:nvPr/>
        </p:nvSpPr>
        <p:spPr>
          <a:xfrm>
            <a:off x="5005377" y="7480017"/>
            <a:ext cx="603509" cy="603509"/>
          </a:xfrm>
          <a:custGeom>
            <a:avLst/>
            <a:gdLst/>
            <a:ahLst/>
            <a:cxnLst/>
            <a:rect l="l" t="t" r="r" b="b"/>
            <a:pathLst>
              <a:path w="603509" h="603509">
                <a:moveTo>
                  <a:pt x="0" y="0"/>
                </a:moveTo>
                <a:lnTo>
                  <a:pt x="603509" y="0"/>
                </a:lnTo>
                <a:lnTo>
                  <a:pt x="603509" y="603509"/>
                </a:lnTo>
                <a:lnTo>
                  <a:pt x="0" y="60350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2" name="TextBox 12"/>
          <p:cNvSpPr txBox="1"/>
          <p:nvPr/>
        </p:nvSpPr>
        <p:spPr>
          <a:xfrm>
            <a:off x="5771016" y="6746766"/>
            <a:ext cx="5479096" cy="390350"/>
          </a:xfrm>
          <a:prstGeom prst="rect">
            <a:avLst/>
          </a:prstGeom>
        </p:spPr>
        <p:txBody>
          <a:bodyPr lIns="0" tIns="0" rIns="0" bIns="0" rtlCol="0" anchor="t">
            <a:spAutoFit/>
          </a:bodyPr>
          <a:lstStyle/>
          <a:p>
            <a:pPr marL="0" lvl="0" indent="0" algn="l">
              <a:lnSpc>
                <a:spcPts val="3131"/>
              </a:lnSpc>
              <a:spcBef>
                <a:spcPct val="0"/>
              </a:spcBef>
            </a:pPr>
            <a:r>
              <a:rPr lang="en-US" sz="2545">
                <a:solidFill>
                  <a:srgbClr val="FFFAEB"/>
                </a:solidFill>
                <a:latin typeface="DM Sans Italics"/>
              </a:rPr>
              <a:t>kashyapabhimanyu639@gmail.com</a:t>
            </a:r>
          </a:p>
        </p:txBody>
      </p:sp>
      <p:sp>
        <p:nvSpPr>
          <p:cNvPr id="13" name="TextBox 13"/>
          <p:cNvSpPr txBox="1"/>
          <p:nvPr/>
        </p:nvSpPr>
        <p:spPr>
          <a:xfrm>
            <a:off x="5771016" y="7470492"/>
            <a:ext cx="7274155" cy="390350"/>
          </a:xfrm>
          <a:prstGeom prst="rect">
            <a:avLst/>
          </a:prstGeom>
        </p:spPr>
        <p:txBody>
          <a:bodyPr lIns="0" tIns="0" rIns="0" bIns="0" rtlCol="0" anchor="t">
            <a:spAutoFit/>
          </a:bodyPr>
          <a:lstStyle/>
          <a:p>
            <a:pPr marL="0" lvl="0" indent="0" algn="l">
              <a:lnSpc>
                <a:spcPts val="3131"/>
              </a:lnSpc>
              <a:spcBef>
                <a:spcPct val="0"/>
              </a:spcBef>
            </a:pPr>
            <a:r>
              <a:rPr lang="en-US" sz="2545">
                <a:solidFill>
                  <a:srgbClr val="FFFAEB"/>
                </a:solidFill>
                <a:latin typeface="DM Sans Italics"/>
              </a:rPr>
              <a:t>Chitkara University, Rajpura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2223819">
            <a:off x="-4572963" y="4006074"/>
            <a:ext cx="9665112" cy="8771089"/>
          </a:xfrm>
          <a:custGeom>
            <a:avLst/>
            <a:gdLst/>
            <a:ahLst/>
            <a:cxnLst/>
            <a:rect l="l" t="t" r="r" b="b"/>
            <a:pathLst>
              <a:path w="9665112" h="8771089">
                <a:moveTo>
                  <a:pt x="0" y="0"/>
                </a:moveTo>
                <a:lnTo>
                  <a:pt x="9665112" y="0"/>
                </a:lnTo>
                <a:lnTo>
                  <a:pt x="9665112" y="8771089"/>
                </a:lnTo>
                <a:lnTo>
                  <a:pt x="0" y="8771089"/>
                </a:lnTo>
                <a:lnTo>
                  <a:pt x="0" y="0"/>
                </a:lnTo>
                <a:close/>
              </a:path>
            </a:pathLst>
          </a:custGeom>
          <a:blipFill>
            <a:blip r:embed="rId3"/>
            <a:stretch>
              <a:fillRect/>
            </a:stretch>
          </a:blipFill>
        </p:spPr>
      </p:sp>
      <p:grpSp>
        <p:nvGrpSpPr>
          <p:cNvPr id="4" name="Group 4"/>
          <p:cNvGrpSpPr/>
          <p:nvPr/>
        </p:nvGrpSpPr>
        <p:grpSpPr>
          <a:xfrm>
            <a:off x="5971740" y="1648649"/>
            <a:ext cx="6344521" cy="7111957"/>
            <a:chOff x="0" y="0"/>
            <a:chExt cx="1670985" cy="1873108"/>
          </a:xfrm>
        </p:grpSpPr>
        <p:sp>
          <p:nvSpPr>
            <p:cNvPr id="5" name="Freeform 5"/>
            <p:cNvSpPr/>
            <p:nvPr/>
          </p:nvSpPr>
          <p:spPr>
            <a:xfrm>
              <a:off x="0" y="0"/>
              <a:ext cx="1670985" cy="1873108"/>
            </a:xfrm>
            <a:custGeom>
              <a:avLst/>
              <a:gdLst/>
              <a:ahLst/>
              <a:cxnLst/>
              <a:rect l="l" t="t" r="r" b="b"/>
              <a:pathLst>
                <a:path w="1670985" h="1873108">
                  <a:moveTo>
                    <a:pt x="0" y="0"/>
                  </a:moveTo>
                  <a:lnTo>
                    <a:pt x="1670985" y="0"/>
                  </a:lnTo>
                  <a:lnTo>
                    <a:pt x="1670985" y="1873108"/>
                  </a:lnTo>
                  <a:lnTo>
                    <a:pt x="0" y="1873108"/>
                  </a:lnTo>
                  <a:close/>
                </a:path>
              </a:pathLst>
            </a:custGeom>
            <a:solidFill>
              <a:srgbClr val="000000">
                <a:alpha val="0"/>
              </a:srgbClr>
            </a:solidFill>
            <a:ln w="38100" cap="sq">
              <a:solidFill>
                <a:srgbClr val="048AFF"/>
              </a:solidFill>
              <a:prstDash val="solid"/>
              <a:miter/>
            </a:ln>
          </p:spPr>
        </p:sp>
        <p:sp>
          <p:nvSpPr>
            <p:cNvPr id="6" name="TextBox 6"/>
            <p:cNvSpPr txBox="1"/>
            <p:nvPr/>
          </p:nvSpPr>
          <p:spPr>
            <a:xfrm>
              <a:off x="0" y="-9525"/>
              <a:ext cx="1670985" cy="1882633"/>
            </a:xfrm>
            <a:prstGeom prst="rect">
              <a:avLst/>
            </a:prstGeom>
          </p:spPr>
          <p:txBody>
            <a:bodyPr lIns="50800" tIns="50800" rIns="50800" bIns="50800" rtlCol="0" anchor="ctr"/>
            <a:lstStyle/>
            <a:p>
              <a:pPr algn="ctr">
                <a:lnSpc>
                  <a:spcPts val="3131"/>
                </a:lnSpc>
              </a:pPr>
              <a:endParaRPr/>
            </a:p>
          </p:txBody>
        </p:sp>
      </p:grpSp>
      <p:sp>
        <p:nvSpPr>
          <p:cNvPr id="7" name="Freeform 7"/>
          <p:cNvSpPr/>
          <p:nvPr/>
        </p:nvSpPr>
        <p:spPr>
          <a:xfrm>
            <a:off x="15132358" y="7708556"/>
            <a:ext cx="1769644" cy="1711728"/>
          </a:xfrm>
          <a:custGeom>
            <a:avLst/>
            <a:gdLst/>
            <a:ahLst/>
            <a:cxnLst/>
            <a:rect l="l" t="t" r="r" b="b"/>
            <a:pathLst>
              <a:path w="1769644" h="1711728">
                <a:moveTo>
                  <a:pt x="0" y="0"/>
                </a:moveTo>
                <a:lnTo>
                  <a:pt x="1769644" y="0"/>
                </a:lnTo>
                <a:lnTo>
                  <a:pt x="1769644" y="1711729"/>
                </a:lnTo>
                <a:lnTo>
                  <a:pt x="0" y="17117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6967279" y="3569198"/>
            <a:ext cx="4312629" cy="3727216"/>
          </a:xfrm>
          <a:prstGeom prst="rect">
            <a:avLst/>
          </a:prstGeom>
        </p:spPr>
        <p:txBody>
          <a:bodyPr lIns="0" tIns="0" rIns="0" bIns="0" rtlCol="0" anchor="t">
            <a:spAutoFit/>
          </a:bodyPr>
          <a:lstStyle/>
          <a:p>
            <a:pPr marL="595784" lvl="1" indent="-297892">
              <a:lnSpc>
                <a:spcPts val="4304"/>
              </a:lnSpc>
              <a:buFont typeface="Arial"/>
              <a:buChar char="•"/>
            </a:pPr>
            <a:r>
              <a:rPr lang="en-US" sz="2759">
                <a:solidFill>
                  <a:srgbClr val="FFFAEB"/>
                </a:solidFill>
                <a:latin typeface="DM Sans Italics"/>
              </a:rPr>
              <a:t>Introduction</a:t>
            </a:r>
          </a:p>
          <a:p>
            <a:pPr marL="595784" lvl="1" indent="-297892">
              <a:lnSpc>
                <a:spcPts val="4304"/>
              </a:lnSpc>
              <a:buFont typeface="Arial"/>
              <a:buChar char="•"/>
            </a:pPr>
            <a:r>
              <a:rPr lang="en-US" sz="2759">
                <a:solidFill>
                  <a:srgbClr val="FFFAEB"/>
                </a:solidFill>
                <a:latin typeface="DM Sans Italics"/>
              </a:rPr>
              <a:t>Why choose us</a:t>
            </a:r>
          </a:p>
          <a:p>
            <a:pPr marL="595784" lvl="1" indent="-297892">
              <a:lnSpc>
                <a:spcPts val="4304"/>
              </a:lnSpc>
              <a:buFont typeface="Arial"/>
              <a:buChar char="•"/>
            </a:pPr>
            <a:r>
              <a:rPr lang="en-US" sz="2759">
                <a:solidFill>
                  <a:srgbClr val="FFFAEB"/>
                </a:solidFill>
                <a:latin typeface="DM Sans Italics"/>
              </a:rPr>
              <a:t>Goals</a:t>
            </a:r>
          </a:p>
          <a:p>
            <a:pPr marL="595784" lvl="1" indent="-297892">
              <a:lnSpc>
                <a:spcPts val="4304"/>
              </a:lnSpc>
              <a:buFont typeface="Arial"/>
              <a:buChar char="•"/>
            </a:pPr>
            <a:r>
              <a:rPr lang="en-US" sz="2759">
                <a:solidFill>
                  <a:srgbClr val="FFFAEB"/>
                </a:solidFill>
                <a:latin typeface="DM Sans Italics"/>
              </a:rPr>
              <a:t>Challenges</a:t>
            </a:r>
          </a:p>
          <a:p>
            <a:pPr marL="595784" lvl="1" indent="-297892">
              <a:lnSpc>
                <a:spcPts val="4304"/>
              </a:lnSpc>
              <a:buFont typeface="Arial"/>
              <a:buChar char="•"/>
            </a:pPr>
            <a:r>
              <a:rPr lang="en-US" sz="2759">
                <a:solidFill>
                  <a:srgbClr val="FFFAEB"/>
                </a:solidFill>
                <a:latin typeface="DM Sans Italics"/>
              </a:rPr>
              <a:t>Project Overview</a:t>
            </a:r>
          </a:p>
          <a:p>
            <a:pPr marL="595784" lvl="1" indent="-297892">
              <a:lnSpc>
                <a:spcPts val="4304"/>
              </a:lnSpc>
              <a:buFont typeface="Arial"/>
              <a:buChar char="•"/>
            </a:pPr>
            <a:r>
              <a:rPr lang="en-US" sz="2759">
                <a:solidFill>
                  <a:srgbClr val="FFFAEB"/>
                </a:solidFill>
                <a:latin typeface="DM Sans Italics"/>
              </a:rPr>
              <a:t>Future Scope</a:t>
            </a:r>
          </a:p>
          <a:p>
            <a:pPr algn="l">
              <a:lnSpc>
                <a:spcPts val="4304"/>
              </a:lnSpc>
            </a:pPr>
            <a:endParaRPr lang="en-US" sz="2759">
              <a:solidFill>
                <a:srgbClr val="FFFAEB"/>
              </a:solidFill>
              <a:latin typeface="DM Sans Italics"/>
            </a:endParaRPr>
          </a:p>
        </p:txBody>
      </p:sp>
      <p:sp>
        <p:nvSpPr>
          <p:cNvPr id="9" name="TextBox 9"/>
          <p:cNvSpPr txBox="1"/>
          <p:nvPr/>
        </p:nvSpPr>
        <p:spPr>
          <a:xfrm>
            <a:off x="6728644" y="1794630"/>
            <a:ext cx="4830711" cy="775160"/>
          </a:xfrm>
          <a:prstGeom prst="rect">
            <a:avLst/>
          </a:prstGeom>
        </p:spPr>
        <p:txBody>
          <a:bodyPr lIns="0" tIns="0" rIns="0" bIns="0" rtlCol="0" anchor="t">
            <a:spAutoFit/>
          </a:bodyPr>
          <a:lstStyle/>
          <a:p>
            <a:pPr algn="ctr">
              <a:lnSpc>
                <a:spcPts val="6374"/>
              </a:lnSpc>
            </a:pPr>
            <a:r>
              <a:rPr lang="en-US" sz="4586" spc="311">
                <a:solidFill>
                  <a:srgbClr val="048AFF"/>
                </a:solidFill>
                <a:latin typeface="Now Bold"/>
              </a:rPr>
              <a:t>Overview</a:t>
            </a:r>
          </a:p>
        </p:txBody>
      </p:sp>
      <p:grpSp>
        <p:nvGrpSpPr>
          <p:cNvPr id="10" name="Group 10"/>
          <p:cNvGrpSpPr/>
          <p:nvPr/>
        </p:nvGrpSpPr>
        <p:grpSpPr>
          <a:xfrm>
            <a:off x="16017180" y="-1431186"/>
            <a:ext cx="3656258" cy="365625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2" name="TextBox 12"/>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3" name="AutoShape 13"/>
          <p:cNvSpPr/>
          <p:nvPr/>
        </p:nvSpPr>
        <p:spPr>
          <a:xfrm>
            <a:off x="6085397" y="2796124"/>
            <a:ext cx="6076393" cy="0"/>
          </a:xfrm>
          <a:prstGeom prst="line">
            <a:avLst/>
          </a:prstGeom>
          <a:ln w="38100" cap="flat">
            <a:solidFill>
              <a:srgbClr val="048AFF"/>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689719" y="-1276542"/>
            <a:ext cx="2556280" cy="2553085"/>
          </a:xfrm>
          <a:custGeom>
            <a:avLst/>
            <a:gdLst/>
            <a:ahLst/>
            <a:cxnLst/>
            <a:rect l="l" t="t" r="r" b="b"/>
            <a:pathLst>
              <a:path w="2556280" h="2553085">
                <a:moveTo>
                  <a:pt x="0" y="0"/>
                </a:moveTo>
                <a:lnTo>
                  <a:pt x="2556280" y="0"/>
                </a:lnTo>
                <a:lnTo>
                  <a:pt x="2556280" y="2553084"/>
                </a:lnTo>
                <a:lnTo>
                  <a:pt x="0" y="2553084"/>
                </a:lnTo>
                <a:lnTo>
                  <a:pt x="0" y="0"/>
                </a:lnTo>
                <a:close/>
              </a:path>
            </a:pathLst>
          </a:custGeom>
          <a:blipFill>
            <a:blip r:embed="rId3"/>
            <a:stretch>
              <a:fillRect/>
            </a:stretch>
          </a:blipFill>
        </p:spPr>
      </p:sp>
      <p:grpSp>
        <p:nvGrpSpPr>
          <p:cNvPr id="4" name="Group 4"/>
          <p:cNvGrpSpPr>
            <a:grpSpLocks noChangeAspect="1"/>
          </p:cNvGrpSpPr>
          <p:nvPr/>
        </p:nvGrpSpPr>
        <p:grpSpPr>
          <a:xfrm>
            <a:off x="9589607" y="0"/>
            <a:ext cx="8698393" cy="10400373"/>
            <a:chOff x="0" y="0"/>
            <a:chExt cx="8603361" cy="10286746"/>
          </a:xfrm>
        </p:grpSpPr>
        <p:sp>
          <p:nvSpPr>
            <p:cNvPr id="5" name="Freeform 5"/>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7969" r="-7969" b="-119129"/>
              </a:stretch>
            </a:blipFill>
          </p:spPr>
        </p:sp>
      </p:grpSp>
      <p:sp>
        <p:nvSpPr>
          <p:cNvPr id="6" name="Freeform 6"/>
          <p:cNvSpPr/>
          <p:nvPr/>
        </p:nvSpPr>
        <p:spPr>
          <a:xfrm>
            <a:off x="7584476" y="8616204"/>
            <a:ext cx="4010261" cy="4005248"/>
          </a:xfrm>
          <a:custGeom>
            <a:avLst/>
            <a:gdLst/>
            <a:ahLst/>
            <a:cxnLst/>
            <a:rect l="l" t="t" r="r" b="b"/>
            <a:pathLst>
              <a:path w="4010261" h="4005248">
                <a:moveTo>
                  <a:pt x="0" y="0"/>
                </a:moveTo>
                <a:lnTo>
                  <a:pt x="4010261" y="0"/>
                </a:lnTo>
                <a:lnTo>
                  <a:pt x="4010261" y="4005248"/>
                </a:lnTo>
                <a:lnTo>
                  <a:pt x="0" y="4005248"/>
                </a:lnTo>
                <a:lnTo>
                  <a:pt x="0" y="0"/>
                </a:lnTo>
                <a:close/>
              </a:path>
            </a:pathLst>
          </a:custGeom>
          <a:blipFill>
            <a:blip r:embed="rId3"/>
            <a:stretch>
              <a:fillRect/>
            </a:stretch>
          </a:blipFill>
        </p:spPr>
      </p:sp>
      <p:sp>
        <p:nvSpPr>
          <p:cNvPr id="7" name="Freeform 7"/>
          <p:cNvSpPr/>
          <p:nvPr/>
        </p:nvSpPr>
        <p:spPr>
          <a:xfrm>
            <a:off x="-855821" y="769658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alphaModFix amt="67000"/>
              <a:extLst>
                <a:ext uri="{96DAC541-7B7A-43D3-8B79-37D633B846F1}">
                  <asvg:svgBlip xmlns:asvg="http://schemas.microsoft.com/office/drawing/2016/SVG/main" r:embed="rId6"/>
                </a:ext>
              </a:extLst>
            </a:blip>
            <a:stretch>
              <a:fillRect/>
            </a:stretch>
          </a:blipFill>
        </p:spPr>
      </p:sp>
      <p:sp>
        <p:nvSpPr>
          <p:cNvPr id="8" name="Freeform 8"/>
          <p:cNvSpPr/>
          <p:nvPr/>
        </p:nvSpPr>
        <p:spPr>
          <a:xfrm>
            <a:off x="14792965" y="-4982246"/>
            <a:ext cx="8083465" cy="8073361"/>
          </a:xfrm>
          <a:custGeom>
            <a:avLst/>
            <a:gdLst/>
            <a:ahLst/>
            <a:cxnLst/>
            <a:rect l="l" t="t" r="r" b="b"/>
            <a:pathLst>
              <a:path w="8083465" h="8073361">
                <a:moveTo>
                  <a:pt x="0" y="0"/>
                </a:moveTo>
                <a:lnTo>
                  <a:pt x="8083465" y="0"/>
                </a:lnTo>
                <a:lnTo>
                  <a:pt x="8083465" y="8073361"/>
                </a:lnTo>
                <a:lnTo>
                  <a:pt x="0" y="8073361"/>
                </a:lnTo>
                <a:lnTo>
                  <a:pt x="0" y="0"/>
                </a:lnTo>
                <a:close/>
              </a:path>
            </a:pathLst>
          </a:custGeom>
          <a:blipFill>
            <a:blip r:embed="rId3"/>
            <a:stretch>
              <a:fillRect/>
            </a:stretch>
          </a:blipFill>
        </p:spPr>
      </p:sp>
      <p:sp>
        <p:nvSpPr>
          <p:cNvPr id="9" name="TextBox 9"/>
          <p:cNvSpPr txBox="1"/>
          <p:nvPr/>
        </p:nvSpPr>
        <p:spPr>
          <a:xfrm>
            <a:off x="3115104" y="1585374"/>
            <a:ext cx="5189556" cy="888016"/>
          </a:xfrm>
          <a:prstGeom prst="rect">
            <a:avLst/>
          </a:prstGeom>
        </p:spPr>
        <p:txBody>
          <a:bodyPr lIns="0" tIns="0" rIns="0" bIns="0" rtlCol="0" anchor="t">
            <a:spAutoFit/>
          </a:bodyPr>
          <a:lstStyle/>
          <a:p>
            <a:pPr>
              <a:lnSpc>
                <a:spcPts val="7173"/>
              </a:lnSpc>
            </a:pPr>
            <a:r>
              <a:rPr lang="en-US" sz="5160">
                <a:solidFill>
                  <a:srgbClr val="048AFF"/>
                </a:solidFill>
                <a:latin typeface="Now Bold"/>
              </a:rPr>
              <a:t>Introduction</a:t>
            </a:r>
          </a:p>
        </p:txBody>
      </p:sp>
      <p:sp>
        <p:nvSpPr>
          <p:cNvPr id="10" name="TextBox 10"/>
          <p:cNvSpPr txBox="1"/>
          <p:nvPr/>
        </p:nvSpPr>
        <p:spPr>
          <a:xfrm>
            <a:off x="1562375" y="2728396"/>
            <a:ext cx="7581625" cy="6945767"/>
          </a:xfrm>
          <a:prstGeom prst="rect">
            <a:avLst/>
          </a:prstGeom>
        </p:spPr>
        <p:txBody>
          <a:bodyPr lIns="0" tIns="0" rIns="0" bIns="0" rtlCol="0" anchor="t">
            <a:spAutoFit/>
          </a:bodyPr>
          <a:lstStyle/>
          <a:p>
            <a:pPr marL="484878" lvl="1" indent="-242439">
              <a:lnSpc>
                <a:spcPts val="3278"/>
              </a:lnSpc>
              <a:buFont typeface="Arial"/>
              <a:buChar char="•"/>
            </a:pPr>
            <a:r>
              <a:rPr lang="en-US" sz="2245">
                <a:solidFill>
                  <a:srgbClr val="FFFFFF"/>
                </a:solidFill>
                <a:latin typeface="DM Sans"/>
              </a:rPr>
              <a:t>Welcome to our college front-end project, a showcase of our skills and knowledge in web development. This project was created using JavaScript, HTML, and CSS to demonstrate our ability to design a user-friendly and visually appealing website. Our primary focus was on delivering an exceptional user experience while applying best practices in front-end development.</a:t>
            </a:r>
          </a:p>
          <a:p>
            <a:pPr>
              <a:lnSpc>
                <a:spcPts val="3278"/>
              </a:lnSpc>
            </a:pPr>
            <a:endParaRPr lang="en-US" sz="2245">
              <a:solidFill>
                <a:srgbClr val="FFFFFF"/>
              </a:solidFill>
              <a:latin typeface="DM Sans"/>
            </a:endParaRPr>
          </a:p>
          <a:p>
            <a:pPr marL="484878" lvl="1" indent="-242439">
              <a:lnSpc>
                <a:spcPts val="3278"/>
              </a:lnSpc>
              <a:buFont typeface="Arial"/>
              <a:buChar char="•"/>
            </a:pPr>
            <a:r>
              <a:rPr lang="en-US" sz="2245">
                <a:solidFill>
                  <a:srgbClr val="FFFFFF"/>
                </a:solidFill>
                <a:latin typeface="DM Sans"/>
              </a:rPr>
              <a:t>This project allowed us to apply what we've learned and gain practical experience in the field. It reflects our dedication to web development and showcases our problem-solving and skills. In the following sections, we'll delve into the project's features and technologies used to bring it to life. Thank you for joining us on this journey through our project.</a:t>
            </a:r>
          </a:p>
          <a:p>
            <a:pPr>
              <a:lnSpc>
                <a:spcPts val="3278"/>
              </a:lnSpc>
            </a:pPr>
            <a:endParaRPr lang="en-US" sz="2245">
              <a:solidFill>
                <a:srgbClr val="FFFFFF"/>
              </a:solidFill>
              <a:latin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Freeform 3"/>
          <p:cNvSpPr/>
          <p:nvPr/>
        </p:nvSpPr>
        <p:spPr>
          <a:xfrm>
            <a:off x="12438410" y="-5076387"/>
            <a:ext cx="9641780" cy="9629727"/>
          </a:xfrm>
          <a:custGeom>
            <a:avLst/>
            <a:gdLst/>
            <a:ahLst/>
            <a:cxnLst/>
            <a:rect l="l" t="t" r="r" b="b"/>
            <a:pathLst>
              <a:path w="9641780" h="9629727">
                <a:moveTo>
                  <a:pt x="0" y="0"/>
                </a:moveTo>
                <a:lnTo>
                  <a:pt x="9641780" y="0"/>
                </a:lnTo>
                <a:lnTo>
                  <a:pt x="9641780" y="9629728"/>
                </a:lnTo>
                <a:lnTo>
                  <a:pt x="0" y="9629728"/>
                </a:lnTo>
                <a:lnTo>
                  <a:pt x="0" y="0"/>
                </a:lnTo>
                <a:close/>
              </a:path>
            </a:pathLst>
          </a:custGeom>
          <a:blipFill>
            <a:blip r:embed="rId3"/>
            <a:stretch>
              <a:fillRect/>
            </a:stretch>
          </a:blipFill>
        </p:spPr>
      </p:sp>
      <p:sp>
        <p:nvSpPr>
          <p:cNvPr id="4" name="Freeform 4"/>
          <p:cNvSpPr/>
          <p:nvPr/>
        </p:nvSpPr>
        <p:spPr>
          <a:xfrm>
            <a:off x="15789970" y="7909420"/>
            <a:ext cx="1469330" cy="1421243"/>
          </a:xfrm>
          <a:custGeom>
            <a:avLst/>
            <a:gdLst/>
            <a:ahLst/>
            <a:cxnLst/>
            <a:rect l="l" t="t" r="r" b="b"/>
            <a:pathLst>
              <a:path w="1469330" h="1421243">
                <a:moveTo>
                  <a:pt x="0" y="0"/>
                </a:moveTo>
                <a:lnTo>
                  <a:pt x="1469330" y="0"/>
                </a:lnTo>
                <a:lnTo>
                  <a:pt x="1469330" y="1421243"/>
                </a:lnTo>
                <a:lnTo>
                  <a:pt x="0" y="142124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6328664" y="636077"/>
            <a:ext cx="5372960" cy="1850422"/>
          </a:xfrm>
          <a:prstGeom prst="rect">
            <a:avLst/>
          </a:prstGeom>
        </p:spPr>
        <p:txBody>
          <a:bodyPr lIns="0" tIns="0" rIns="0" bIns="0" rtlCol="0" anchor="t">
            <a:spAutoFit/>
          </a:bodyPr>
          <a:lstStyle/>
          <a:p>
            <a:pPr algn="ctr">
              <a:lnSpc>
                <a:spcPts val="7427"/>
              </a:lnSpc>
            </a:pPr>
            <a:r>
              <a:rPr lang="en-US" sz="5343">
                <a:solidFill>
                  <a:srgbClr val="048AFF"/>
                </a:solidFill>
                <a:latin typeface="Now Bold"/>
              </a:rPr>
              <a:t>Why Choose this Name?</a:t>
            </a:r>
          </a:p>
        </p:txBody>
      </p:sp>
      <p:sp>
        <p:nvSpPr>
          <p:cNvPr id="6" name="AutoShape 6"/>
          <p:cNvSpPr/>
          <p:nvPr/>
        </p:nvSpPr>
        <p:spPr>
          <a:xfrm>
            <a:off x="9144000" y="5560890"/>
            <a:ext cx="19050" cy="4266165"/>
          </a:xfrm>
          <a:prstGeom prst="line">
            <a:avLst/>
          </a:prstGeom>
          <a:ln w="38100" cap="flat">
            <a:solidFill>
              <a:srgbClr val="FFFFFF"/>
            </a:solidFill>
            <a:prstDash val="solid"/>
            <a:headEnd type="none" w="sm" len="sm"/>
            <a:tailEnd type="none" w="sm" len="sm"/>
          </a:ln>
        </p:spPr>
      </p:sp>
      <p:sp>
        <p:nvSpPr>
          <p:cNvPr id="7" name="Freeform 7"/>
          <p:cNvSpPr/>
          <p:nvPr/>
        </p:nvSpPr>
        <p:spPr>
          <a:xfrm>
            <a:off x="5762151" y="4748155"/>
            <a:ext cx="1390737" cy="1390737"/>
          </a:xfrm>
          <a:custGeom>
            <a:avLst/>
            <a:gdLst/>
            <a:ahLst/>
            <a:cxnLst/>
            <a:rect l="l" t="t" r="r" b="b"/>
            <a:pathLst>
              <a:path w="1390737" h="1390737">
                <a:moveTo>
                  <a:pt x="0" y="0"/>
                </a:moveTo>
                <a:lnTo>
                  <a:pt x="1390737" y="0"/>
                </a:lnTo>
                <a:lnTo>
                  <a:pt x="1390737" y="1390737"/>
                </a:lnTo>
                <a:lnTo>
                  <a:pt x="0" y="139073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1128579" y="4858988"/>
            <a:ext cx="1403803" cy="1403803"/>
          </a:xfrm>
          <a:custGeom>
            <a:avLst/>
            <a:gdLst/>
            <a:ahLst/>
            <a:cxnLst/>
            <a:rect l="l" t="t" r="r" b="b"/>
            <a:pathLst>
              <a:path w="1403803" h="1403803">
                <a:moveTo>
                  <a:pt x="0" y="0"/>
                </a:moveTo>
                <a:lnTo>
                  <a:pt x="1403803" y="0"/>
                </a:lnTo>
                <a:lnTo>
                  <a:pt x="1403803" y="1403803"/>
                </a:lnTo>
                <a:lnTo>
                  <a:pt x="0" y="140380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p:cNvSpPr txBox="1"/>
          <p:nvPr/>
        </p:nvSpPr>
        <p:spPr>
          <a:xfrm>
            <a:off x="4924114" y="7019888"/>
            <a:ext cx="3066811" cy="2310775"/>
          </a:xfrm>
          <a:prstGeom prst="rect">
            <a:avLst/>
          </a:prstGeom>
        </p:spPr>
        <p:txBody>
          <a:bodyPr lIns="0" tIns="0" rIns="0" bIns="0" rtlCol="0" anchor="t">
            <a:spAutoFit/>
          </a:bodyPr>
          <a:lstStyle/>
          <a:p>
            <a:pPr algn="ctr">
              <a:lnSpc>
                <a:spcPts val="2694"/>
              </a:lnSpc>
            </a:pPr>
            <a:r>
              <a:rPr lang="en-US" sz="1845">
                <a:solidFill>
                  <a:srgbClr val="FFFFFF"/>
                </a:solidFill>
                <a:latin typeface="DM Sans"/>
              </a:rPr>
              <a:t>"Appliances" is a simple and easy-to-remember name. It avoids any complexity or ambiguity, which can make it easier for customers to find and remember your website.</a:t>
            </a:r>
          </a:p>
        </p:txBody>
      </p:sp>
      <p:sp>
        <p:nvSpPr>
          <p:cNvPr id="10" name="TextBox 10"/>
          <p:cNvSpPr txBox="1"/>
          <p:nvPr/>
        </p:nvSpPr>
        <p:spPr>
          <a:xfrm>
            <a:off x="4750854" y="6335436"/>
            <a:ext cx="3413332" cy="583233"/>
          </a:xfrm>
          <a:prstGeom prst="rect">
            <a:avLst/>
          </a:prstGeom>
        </p:spPr>
        <p:txBody>
          <a:bodyPr lIns="0" tIns="0" rIns="0" bIns="0" rtlCol="0" anchor="t">
            <a:spAutoFit/>
          </a:bodyPr>
          <a:lstStyle/>
          <a:p>
            <a:pPr algn="ctr">
              <a:lnSpc>
                <a:spcPts val="4718"/>
              </a:lnSpc>
            </a:pPr>
            <a:r>
              <a:rPr lang="en-US" sz="3394">
                <a:solidFill>
                  <a:srgbClr val="B100E8"/>
                </a:solidFill>
                <a:latin typeface="Now Bold"/>
              </a:rPr>
              <a:t>Simplicity </a:t>
            </a:r>
          </a:p>
        </p:txBody>
      </p:sp>
      <p:sp>
        <p:nvSpPr>
          <p:cNvPr id="11" name="Freeform 11"/>
          <p:cNvSpPr/>
          <p:nvPr/>
        </p:nvSpPr>
        <p:spPr>
          <a:xfrm>
            <a:off x="-4327715" y="6542790"/>
            <a:ext cx="9641780" cy="9629727"/>
          </a:xfrm>
          <a:custGeom>
            <a:avLst/>
            <a:gdLst/>
            <a:ahLst/>
            <a:cxnLst/>
            <a:rect l="l" t="t" r="r" b="b"/>
            <a:pathLst>
              <a:path w="9641780" h="9629727">
                <a:moveTo>
                  <a:pt x="0" y="0"/>
                </a:moveTo>
                <a:lnTo>
                  <a:pt x="9641780" y="0"/>
                </a:lnTo>
                <a:lnTo>
                  <a:pt x="9641780" y="9629727"/>
                </a:lnTo>
                <a:lnTo>
                  <a:pt x="0" y="9629727"/>
                </a:lnTo>
                <a:lnTo>
                  <a:pt x="0" y="0"/>
                </a:lnTo>
                <a:close/>
              </a:path>
            </a:pathLst>
          </a:custGeom>
          <a:blipFill>
            <a:blip r:embed="rId3"/>
            <a:stretch>
              <a:fillRect/>
            </a:stretch>
          </a:blipFill>
        </p:spPr>
      </p:sp>
      <p:sp>
        <p:nvSpPr>
          <p:cNvPr id="12" name="TextBox 12"/>
          <p:cNvSpPr txBox="1"/>
          <p:nvPr/>
        </p:nvSpPr>
        <p:spPr>
          <a:xfrm>
            <a:off x="10422807" y="7019888"/>
            <a:ext cx="3066811" cy="2644150"/>
          </a:xfrm>
          <a:prstGeom prst="rect">
            <a:avLst/>
          </a:prstGeom>
        </p:spPr>
        <p:txBody>
          <a:bodyPr lIns="0" tIns="0" rIns="0" bIns="0" rtlCol="0" anchor="t">
            <a:spAutoFit/>
          </a:bodyPr>
          <a:lstStyle/>
          <a:p>
            <a:pPr algn="ctr">
              <a:lnSpc>
                <a:spcPts val="2694"/>
              </a:lnSpc>
            </a:pPr>
            <a:r>
              <a:rPr lang="en-US" sz="1845">
                <a:solidFill>
                  <a:srgbClr val="FFFFFF"/>
                </a:solidFill>
                <a:latin typeface="DM Sans"/>
              </a:rPr>
              <a:t>A straightforward and descriptive name like "Appliances" can convey a sense of professionalism and trustworthiness to potential customers. It suggests that you specialize in the products you offer.</a:t>
            </a:r>
          </a:p>
        </p:txBody>
      </p:sp>
      <p:sp>
        <p:nvSpPr>
          <p:cNvPr id="13" name="TextBox 13"/>
          <p:cNvSpPr txBox="1"/>
          <p:nvPr/>
        </p:nvSpPr>
        <p:spPr>
          <a:xfrm>
            <a:off x="10249547" y="6335436"/>
            <a:ext cx="3413332" cy="583233"/>
          </a:xfrm>
          <a:prstGeom prst="rect">
            <a:avLst/>
          </a:prstGeom>
        </p:spPr>
        <p:txBody>
          <a:bodyPr lIns="0" tIns="0" rIns="0" bIns="0" rtlCol="0" anchor="t">
            <a:spAutoFit/>
          </a:bodyPr>
          <a:lstStyle/>
          <a:p>
            <a:pPr algn="ctr">
              <a:lnSpc>
                <a:spcPts val="4718"/>
              </a:lnSpc>
            </a:pPr>
            <a:r>
              <a:rPr lang="en-US" sz="3394">
                <a:solidFill>
                  <a:srgbClr val="B100E8"/>
                </a:solidFill>
                <a:latin typeface="Now Bold"/>
              </a:rPr>
              <a:t>Credibility</a:t>
            </a:r>
          </a:p>
        </p:txBody>
      </p:sp>
      <p:sp>
        <p:nvSpPr>
          <p:cNvPr id="14" name="TextBox 14"/>
          <p:cNvSpPr txBox="1"/>
          <p:nvPr/>
        </p:nvSpPr>
        <p:spPr>
          <a:xfrm>
            <a:off x="1009650" y="3026864"/>
            <a:ext cx="16230600" cy="1171400"/>
          </a:xfrm>
          <a:prstGeom prst="rect">
            <a:avLst/>
          </a:prstGeom>
        </p:spPr>
        <p:txBody>
          <a:bodyPr lIns="0" tIns="0" rIns="0" bIns="0" rtlCol="0" anchor="t">
            <a:spAutoFit/>
          </a:bodyPr>
          <a:lstStyle/>
          <a:p>
            <a:pPr algn="ctr">
              <a:lnSpc>
                <a:spcPts val="3131"/>
              </a:lnSpc>
              <a:spcBef>
                <a:spcPct val="0"/>
              </a:spcBef>
            </a:pPr>
            <a:r>
              <a:rPr lang="en-US" sz="2545">
                <a:solidFill>
                  <a:srgbClr val="FFFFFF"/>
                </a:solidFill>
                <a:latin typeface="DM Sans Italics"/>
              </a:rPr>
              <a:t>Our e-commerce site primarily focuses on selling a wide range of appliances, such as kitchen appliances, home appliances, or electronic gadgets, the name "Appliances" is highly relevant. It immediately communicates the core focus of your business to potential customers.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3755367" y="3203208"/>
            <a:ext cx="1875852" cy="187585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5" name="TextBox 5"/>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6" name="AutoShape 6"/>
          <p:cNvSpPr/>
          <p:nvPr/>
        </p:nvSpPr>
        <p:spPr>
          <a:xfrm flipH="1">
            <a:off x="5631218" y="4141133"/>
            <a:ext cx="7025563" cy="0"/>
          </a:xfrm>
          <a:prstGeom prst="line">
            <a:avLst/>
          </a:prstGeom>
          <a:ln w="66675" cap="rnd">
            <a:solidFill>
              <a:srgbClr val="3652DD"/>
            </a:solidFill>
            <a:prstDash val="sysDot"/>
            <a:headEnd type="none" w="sm" len="sm"/>
            <a:tailEnd type="none" w="sm" len="sm"/>
          </a:ln>
        </p:spPr>
      </p:sp>
      <p:grpSp>
        <p:nvGrpSpPr>
          <p:cNvPr id="7" name="Group 7"/>
          <p:cNvGrpSpPr/>
          <p:nvPr/>
        </p:nvGrpSpPr>
        <p:grpSpPr>
          <a:xfrm>
            <a:off x="6722347" y="3203208"/>
            <a:ext cx="1875852" cy="187585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9" name="TextBox 9"/>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grpSp>
        <p:nvGrpSpPr>
          <p:cNvPr id="10" name="Group 10"/>
          <p:cNvGrpSpPr/>
          <p:nvPr/>
        </p:nvGrpSpPr>
        <p:grpSpPr>
          <a:xfrm>
            <a:off x="9689564" y="3203208"/>
            <a:ext cx="1875852" cy="1875852"/>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2" name="TextBox 12"/>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grpSp>
        <p:nvGrpSpPr>
          <p:cNvPr id="13" name="Group 13"/>
          <p:cNvGrpSpPr/>
          <p:nvPr/>
        </p:nvGrpSpPr>
        <p:grpSpPr>
          <a:xfrm>
            <a:off x="12656782" y="3203208"/>
            <a:ext cx="1875852" cy="1875852"/>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5" name="TextBox 15"/>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6" name="Freeform 16"/>
          <p:cNvSpPr/>
          <p:nvPr/>
        </p:nvSpPr>
        <p:spPr>
          <a:xfrm>
            <a:off x="4175390" y="3424358"/>
            <a:ext cx="981744" cy="1249906"/>
          </a:xfrm>
          <a:custGeom>
            <a:avLst/>
            <a:gdLst/>
            <a:ahLst/>
            <a:cxnLst/>
            <a:rect l="l" t="t" r="r" b="b"/>
            <a:pathLst>
              <a:path w="981744" h="1249906">
                <a:moveTo>
                  <a:pt x="0" y="0"/>
                </a:moveTo>
                <a:lnTo>
                  <a:pt x="981744" y="0"/>
                </a:lnTo>
                <a:lnTo>
                  <a:pt x="981744" y="1249906"/>
                </a:lnTo>
                <a:lnTo>
                  <a:pt x="0" y="124990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7" name="Freeform 17"/>
          <p:cNvSpPr/>
          <p:nvPr/>
        </p:nvSpPr>
        <p:spPr>
          <a:xfrm>
            <a:off x="10096007" y="3600162"/>
            <a:ext cx="1062966" cy="1153119"/>
          </a:xfrm>
          <a:custGeom>
            <a:avLst/>
            <a:gdLst/>
            <a:ahLst/>
            <a:cxnLst/>
            <a:rect l="l" t="t" r="r" b="b"/>
            <a:pathLst>
              <a:path w="1062966" h="1153119">
                <a:moveTo>
                  <a:pt x="0" y="0"/>
                </a:moveTo>
                <a:lnTo>
                  <a:pt x="1062966" y="0"/>
                </a:lnTo>
                <a:lnTo>
                  <a:pt x="1062966" y="1153119"/>
                </a:lnTo>
                <a:lnTo>
                  <a:pt x="0" y="115311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8" name="Freeform 18"/>
          <p:cNvSpPr/>
          <p:nvPr/>
        </p:nvSpPr>
        <p:spPr>
          <a:xfrm>
            <a:off x="13039888" y="3596120"/>
            <a:ext cx="1109639" cy="1018850"/>
          </a:xfrm>
          <a:custGeom>
            <a:avLst/>
            <a:gdLst/>
            <a:ahLst/>
            <a:cxnLst/>
            <a:rect l="l" t="t" r="r" b="b"/>
            <a:pathLst>
              <a:path w="1109639" h="1018850">
                <a:moveTo>
                  <a:pt x="0" y="0"/>
                </a:moveTo>
                <a:lnTo>
                  <a:pt x="1109639" y="0"/>
                </a:lnTo>
                <a:lnTo>
                  <a:pt x="1109639" y="1018850"/>
                </a:lnTo>
                <a:lnTo>
                  <a:pt x="0" y="101885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4835354" y="1712322"/>
            <a:ext cx="8617293" cy="835632"/>
          </a:xfrm>
          <a:prstGeom prst="rect">
            <a:avLst/>
          </a:prstGeom>
        </p:spPr>
        <p:txBody>
          <a:bodyPr lIns="0" tIns="0" rIns="0" bIns="0" rtlCol="0" anchor="t">
            <a:spAutoFit/>
          </a:bodyPr>
          <a:lstStyle/>
          <a:p>
            <a:pPr algn="ctr">
              <a:lnSpc>
                <a:spcPts val="6762"/>
              </a:lnSpc>
            </a:pPr>
            <a:r>
              <a:rPr lang="en-US" sz="4865">
                <a:solidFill>
                  <a:srgbClr val="048AFF"/>
                </a:solidFill>
                <a:latin typeface="Now Bold"/>
              </a:rPr>
              <a:t>Goals</a:t>
            </a:r>
          </a:p>
        </p:txBody>
      </p:sp>
      <p:sp>
        <p:nvSpPr>
          <p:cNvPr id="20" name="TextBox 20"/>
          <p:cNvSpPr txBox="1"/>
          <p:nvPr/>
        </p:nvSpPr>
        <p:spPr>
          <a:xfrm>
            <a:off x="3531156" y="6206372"/>
            <a:ext cx="2270212" cy="2273056"/>
          </a:xfrm>
          <a:prstGeom prst="rect">
            <a:avLst/>
          </a:prstGeom>
        </p:spPr>
        <p:txBody>
          <a:bodyPr lIns="0" tIns="0" rIns="0" bIns="0" rtlCol="0" anchor="t">
            <a:spAutoFit/>
          </a:bodyPr>
          <a:lstStyle/>
          <a:p>
            <a:pPr algn="ctr">
              <a:lnSpc>
                <a:spcPts val="2256"/>
              </a:lnSpc>
            </a:pPr>
            <a:r>
              <a:rPr lang="en-US" sz="1545">
                <a:solidFill>
                  <a:srgbClr val="FFFFFF"/>
                </a:solidFill>
                <a:latin typeface="DM Sans"/>
              </a:rPr>
              <a:t>·User-Friendly Interface: Create an intuitive and user-friendly interface to ensure customers can easily navigate through products, categories, and features.</a:t>
            </a:r>
          </a:p>
          <a:p>
            <a:pPr algn="ctr">
              <a:lnSpc>
                <a:spcPts val="2256"/>
              </a:lnSpc>
            </a:pPr>
            <a:endParaRPr lang="en-US" sz="1545">
              <a:solidFill>
                <a:srgbClr val="FFFFFF"/>
              </a:solidFill>
              <a:latin typeface="DM Sans"/>
            </a:endParaRPr>
          </a:p>
        </p:txBody>
      </p:sp>
      <p:sp>
        <p:nvSpPr>
          <p:cNvPr id="21" name="TextBox 21"/>
          <p:cNvSpPr txBox="1"/>
          <p:nvPr/>
        </p:nvSpPr>
        <p:spPr>
          <a:xfrm>
            <a:off x="4026519" y="5469460"/>
            <a:ext cx="1094341" cy="775012"/>
          </a:xfrm>
          <a:prstGeom prst="rect">
            <a:avLst/>
          </a:prstGeom>
        </p:spPr>
        <p:txBody>
          <a:bodyPr lIns="0" tIns="0" rIns="0" bIns="0" rtlCol="0" anchor="t">
            <a:spAutoFit/>
          </a:bodyPr>
          <a:lstStyle/>
          <a:p>
            <a:pPr algn="ctr">
              <a:lnSpc>
                <a:spcPts val="6373"/>
              </a:lnSpc>
            </a:pPr>
            <a:r>
              <a:rPr lang="en-US" sz="4585">
                <a:solidFill>
                  <a:srgbClr val="B100E8"/>
                </a:solidFill>
                <a:latin typeface="Now Bold"/>
              </a:rPr>
              <a:t>01</a:t>
            </a:r>
          </a:p>
        </p:txBody>
      </p:sp>
      <p:sp>
        <p:nvSpPr>
          <p:cNvPr id="22" name="TextBox 22"/>
          <p:cNvSpPr txBox="1"/>
          <p:nvPr/>
        </p:nvSpPr>
        <p:spPr>
          <a:xfrm>
            <a:off x="6525286" y="6206372"/>
            <a:ext cx="2270212" cy="2844556"/>
          </a:xfrm>
          <a:prstGeom prst="rect">
            <a:avLst/>
          </a:prstGeom>
        </p:spPr>
        <p:txBody>
          <a:bodyPr lIns="0" tIns="0" rIns="0" bIns="0" rtlCol="0" anchor="t">
            <a:spAutoFit/>
          </a:bodyPr>
          <a:lstStyle/>
          <a:p>
            <a:pPr algn="ctr">
              <a:lnSpc>
                <a:spcPts val="2256"/>
              </a:lnSpc>
            </a:pPr>
            <a:r>
              <a:rPr lang="en-US" sz="1545">
                <a:solidFill>
                  <a:srgbClr val="FFFFFF"/>
                </a:solidFill>
                <a:latin typeface="DM Sans"/>
              </a:rPr>
              <a:t>·Responsive Design: Develop a responsive design that works seamlessly across various devices and screen sizes to accommodate mobile, tablet, and desktop users.</a:t>
            </a:r>
          </a:p>
          <a:p>
            <a:pPr algn="ctr">
              <a:lnSpc>
                <a:spcPts val="2256"/>
              </a:lnSpc>
            </a:pPr>
            <a:endParaRPr lang="en-US" sz="1545">
              <a:solidFill>
                <a:srgbClr val="FFFFFF"/>
              </a:solidFill>
              <a:latin typeface="DM Sans"/>
            </a:endParaRPr>
          </a:p>
        </p:txBody>
      </p:sp>
      <p:sp>
        <p:nvSpPr>
          <p:cNvPr id="23" name="TextBox 23"/>
          <p:cNvSpPr txBox="1"/>
          <p:nvPr/>
        </p:nvSpPr>
        <p:spPr>
          <a:xfrm>
            <a:off x="7020648" y="5469460"/>
            <a:ext cx="1094341" cy="775012"/>
          </a:xfrm>
          <a:prstGeom prst="rect">
            <a:avLst/>
          </a:prstGeom>
        </p:spPr>
        <p:txBody>
          <a:bodyPr lIns="0" tIns="0" rIns="0" bIns="0" rtlCol="0" anchor="t">
            <a:spAutoFit/>
          </a:bodyPr>
          <a:lstStyle/>
          <a:p>
            <a:pPr algn="ctr">
              <a:lnSpc>
                <a:spcPts val="6373"/>
              </a:lnSpc>
            </a:pPr>
            <a:r>
              <a:rPr lang="en-US" sz="4585">
                <a:solidFill>
                  <a:srgbClr val="B100E8"/>
                </a:solidFill>
                <a:latin typeface="Now Bold"/>
              </a:rPr>
              <a:t>02</a:t>
            </a:r>
          </a:p>
        </p:txBody>
      </p:sp>
      <p:sp>
        <p:nvSpPr>
          <p:cNvPr id="24" name="TextBox 24"/>
          <p:cNvSpPr txBox="1"/>
          <p:nvPr/>
        </p:nvSpPr>
        <p:spPr>
          <a:xfrm>
            <a:off x="9492384" y="6206372"/>
            <a:ext cx="2270212" cy="2844556"/>
          </a:xfrm>
          <a:prstGeom prst="rect">
            <a:avLst/>
          </a:prstGeom>
        </p:spPr>
        <p:txBody>
          <a:bodyPr lIns="0" tIns="0" rIns="0" bIns="0" rtlCol="0" anchor="t">
            <a:spAutoFit/>
          </a:bodyPr>
          <a:lstStyle/>
          <a:p>
            <a:pPr algn="ctr">
              <a:lnSpc>
                <a:spcPts val="2256"/>
              </a:lnSpc>
            </a:pPr>
            <a:r>
              <a:rPr lang="en-US" sz="1545">
                <a:solidFill>
                  <a:srgbClr val="FFFFFF"/>
                </a:solidFill>
                <a:latin typeface="DM Sans"/>
              </a:rPr>
              <a:t>·Product Catalogue: Implement a comprehensive product catalogue with categories, filters, and sorting options for customers to quickly find the appliances they need.</a:t>
            </a:r>
          </a:p>
          <a:p>
            <a:pPr algn="ctr">
              <a:lnSpc>
                <a:spcPts val="2256"/>
              </a:lnSpc>
            </a:pPr>
            <a:endParaRPr lang="en-US" sz="1545">
              <a:solidFill>
                <a:srgbClr val="FFFFFF"/>
              </a:solidFill>
              <a:latin typeface="DM Sans"/>
            </a:endParaRPr>
          </a:p>
        </p:txBody>
      </p:sp>
      <p:sp>
        <p:nvSpPr>
          <p:cNvPr id="25" name="TextBox 25"/>
          <p:cNvSpPr txBox="1"/>
          <p:nvPr/>
        </p:nvSpPr>
        <p:spPr>
          <a:xfrm>
            <a:off x="9987747" y="5469460"/>
            <a:ext cx="1094341" cy="775012"/>
          </a:xfrm>
          <a:prstGeom prst="rect">
            <a:avLst/>
          </a:prstGeom>
        </p:spPr>
        <p:txBody>
          <a:bodyPr lIns="0" tIns="0" rIns="0" bIns="0" rtlCol="0" anchor="t">
            <a:spAutoFit/>
          </a:bodyPr>
          <a:lstStyle/>
          <a:p>
            <a:pPr algn="ctr">
              <a:lnSpc>
                <a:spcPts val="6373"/>
              </a:lnSpc>
            </a:pPr>
            <a:r>
              <a:rPr lang="en-US" sz="4585">
                <a:solidFill>
                  <a:srgbClr val="B100E8"/>
                </a:solidFill>
                <a:latin typeface="Now Bold"/>
              </a:rPr>
              <a:t>03</a:t>
            </a:r>
          </a:p>
        </p:txBody>
      </p:sp>
      <p:sp>
        <p:nvSpPr>
          <p:cNvPr id="26" name="TextBox 26"/>
          <p:cNvSpPr txBox="1"/>
          <p:nvPr/>
        </p:nvSpPr>
        <p:spPr>
          <a:xfrm>
            <a:off x="12486496" y="6206372"/>
            <a:ext cx="2270212" cy="2558806"/>
          </a:xfrm>
          <a:prstGeom prst="rect">
            <a:avLst/>
          </a:prstGeom>
        </p:spPr>
        <p:txBody>
          <a:bodyPr lIns="0" tIns="0" rIns="0" bIns="0" rtlCol="0" anchor="t">
            <a:spAutoFit/>
          </a:bodyPr>
          <a:lstStyle/>
          <a:p>
            <a:pPr algn="ctr">
              <a:lnSpc>
                <a:spcPts val="2256"/>
              </a:lnSpc>
            </a:pPr>
            <a:r>
              <a:rPr lang="en-US" sz="1545">
                <a:solidFill>
                  <a:srgbClr val="FFFFFF"/>
                </a:solidFill>
                <a:latin typeface="DM Sans"/>
              </a:rPr>
              <a:t>User Authentication: Implement user registration and login functionality for a personalized shopping experience, including saved addresses and order history.</a:t>
            </a:r>
          </a:p>
          <a:p>
            <a:pPr algn="ctr">
              <a:lnSpc>
                <a:spcPts val="2256"/>
              </a:lnSpc>
            </a:pPr>
            <a:endParaRPr lang="en-US" sz="1545">
              <a:solidFill>
                <a:srgbClr val="FFFFFF"/>
              </a:solidFill>
              <a:latin typeface="DM Sans"/>
            </a:endParaRPr>
          </a:p>
        </p:txBody>
      </p:sp>
      <p:sp>
        <p:nvSpPr>
          <p:cNvPr id="27" name="TextBox 27"/>
          <p:cNvSpPr txBox="1"/>
          <p:nvPr/>
        </p:nvSpPr>
        <p:spPr>
          <a:xfrm>
            <a:off x="12981859" y="5469460"/>
            <a:ext cx="1094341" cy="775012"/>
          </a:xfrm>
          <a:prstGeom prst="rect">
            <a:avLst/>
          </a:prstGeom>
        </p:spPr>
        <p:txBody>
          <a:bodyPr lIns="0" tIns="0" rIns="0" bIns="0" rtlCol="0" anchor="t">
            <a:spAutoFit/>
          </a:bodyPr>
          <a:lstStyle/>
          <a:p>
            <a:pPr algn="ctr">
              <a:lnSpc>
                <a:spcPts val="6373"/>
              </a:lnSpc>
            </a:pPr>
            <a:r>
              <a:rPr lang="en-US" sz="4585">
                <a:solidFill>
                  <a:srgbClr val="B100E8"/>
                </a:solidFill>
                <a:latin typeface="Now Bold"/>
              </a:rPr>
              <a:t>04</a:t>
            </a:r>
          </a:p>
        </p:txBody>
      </p:sp>
      <p:sp>
        <p:nvSpPr>
          <p:cNvPr id="28" name="Freeform 28"/>
          <p:cNvSpPr/>
          <p:nvPr/>
        </p:nvSpPr>
        <p:spPr>
          <a:xfrm>
            <a:off x="-3829643" y="6244472"/>
            <a:ext cx="8403333" cy="8403333"/>
          </a:xfrm>
          <a:custGeom>
            <a:avLst/>
            <a:gdLst/>
            <a:ahLst/>
            <a:cxnLst/>
            <a:rect l="l" t="t" r="r" b="b"/>
            <a:pathLst>
              <a:path w="8403333" h="8403333">
                <a:moveTo>
                  <a:pt x="0" y="0"/>
                </a:moveTo>
                <a:lnTo>
                  <a:pt x="8403332" y="0"/>
                </a:lnTo>
                <a:lnTo>
                  <a:pt x="8403332" y="8403333"/>
                </a:lnTo>
                <a:lnTo>
                  <a:pt x="0" y="8403333"/>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9" name="Freeform 29"/>
          <p:cNvSpPr/>
          <p:nvPr/>
        </p:nvSpPr>
        <p:spPr>
          <a:xfrm>
            <a:off x="13039888" y="-5722705"/>
            <a:ext cx="11445409" cy="11445409"/>
          </a:xfrm>
          <a:custGeom>
            <a:avLst/>
            <a:gdLst/>
            <a:ahLst/>
            <a:cxnLst/>
            <a:rect l="l" t="t" r="r" b="b"/>
            <a:pathLst>
              <a:path w="11445409" h="11445409">
                <a:moveTo>
                  <a:pt x="0" y="0"/>
                </a:moveTo>
                <a:lnTo>
                  <a:pt x="11445410" y="0"/>
                </a:lnTo>
                <a:lnTo>
                  <a:pt x="11445410" y="11445410"/>
                </a:lnTo>
                <a:lnTo>
                  <a:pt x="0" y="1144541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30" name="Freeform 30"/>
          <p:cNvSpPr/>
          <p:nvPr/>
        </p:nvSpPr>
        <p:spPr>
          <a:xfrm>
            <a:off x="7245679" y="3647569"/>
            <a:ext cx="829188" cy="987128"/>
          </a:xfrm>
          <a:custGeom>
            <a:avLst/>
            <a:gdLst/>
            <a:ahLst/>
            <a:cxnLst/>
            <a:rect l="l" t="t" r="r" b="b"/>
            <a:pathLst>
              <a:path w="829188" h="987128">
                <a:moveTo>
                  <a:pt x="0" y="0"/>
                </a:moveTo>
                <a:lnTo>
                  <a:pt x="829188" y="0"/>
                </a:lnTo>
                <a:lnTo>
                  <a:pt x="829188" y="987128"/>
                </a:lnTo>
                <a:lnTo>
                  <a:pt x="0" y="987128"/>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3567097">
            <a:off x="14624984" y="-2635166"/>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grpSp>
        <p:nvGrpSpPr>
          <p:cNvPr id="4" name="Group 4"/>
          <p:cNvGrpSpPr/>
          <p:nvPr/>
        </p:nvGrpSpPr>
        <p:grpSpPr>
          <a:xfrm>
            <a:off x="2771269" y="3466398"/>
            <a:ext cx="2878546" cy="4863421"/>
            <a:chOff x="0" y="0"/>
            <a:chExt cx="758135" cy="1280901"/>
          </a:xfrm>
        </p:grpSpPr>
        <p:sp>
          <p:nvSpPr>
            <p:cNvPr id="5" name="Freeform 5"/>
            <p:cNvSpPr/>
            <p:nvPr/>
          </p:nvSpPr>
          <p:spPr>
            <a:xfrm>
              <a:off x="0" y="0"/>
              <a:ext cx="758135" cy="1280901"/>
            </a:xfrm>
            <a:custGeom>
              <a:avLst/>
              <a:gdLst/>
              <a:ahLst/>
              <a:cxnLst/>
              <a:rect l="l" t="t" r="r" b="b"/>
              <a:pathLst>
                <a:path w="758135" h="1280901">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6" name="TextBox 6"/>
            <p:cNvSpPr txBox="1"/>
            <p:nvPr/>
          </p:nvSpPr>
          <p:spPr>
            <a:xfrm>
              <a:off x="0" y="-9525"/>
              <a:ext cx="758135" cy="1290426"/>
            </a:xfrm>
            <a:prstGeom prst="rect">
              <a:avLst/>
            </a:prstGeom>
          </p:spPr>
          <p:txBody>
            <a:bodyPr lIns="50800" tIns="50800" rIns="50800" bIns="50800" rtlCol="0" anchor="ctr"/>
            <a:lstStyle/>
            <a:p>
              <a:pPr algn="ctr">
                <a:lnSpc>
                  <a:spcPts val="3131"/>
                </a:lnSpc>
              </a:pPr>
              <a:endParaRPr/>
            </a:p>
          </p:txBody>
        </p:sp>
      </p:grpSp>
      <p:grpSp>
        <p:nvGrpSpPr>
          <p:cNvPr id="7" name="Group 7"/>
          <p:cNvGrpSpPr>
            <a:grpSpLocks noChangeAspect="1"/>
          </p:cNvGrpSpPr>
          <p:nvPr/>
        </p:nvGrpSpPr>
        <p:grpSpPr>
          <a:xfrm>
            <a:off x="2892984" y="3622133"/>
            <a:ext cx="2635116" cy="2635116"/>
            <a:chOff x="0" y="0"/>
            <a:chExt cx="6350000" cy="6350000"/>
          </a:xfrm>
        </p:grpSpPr>
        <p:sp>
          <p:nvSpPr>
            <p:cNvPr id="8" name="Freeform 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4"/>
              <a:stretch>
                <a:fillRect l="-62355" r="-62355"/>
              </a:stretch>
            </a:blipFill>
          </p:spPr>
        </p:sp>
      </p:grpSp>
      <p:grpSp>
        <p:nvGrpSpPr>
          <p:cNvPr id="9" name="Group 9"/>
          <p:cNvGrpSpPr>
            <a:grpSpLocks noChangeAspect="1"/>
          </p:cNvGrpSpPr>
          <p:nvPr/>
        </p:nvGrpSpPr>
        <p:grpSpPr>
          <a:xfrm>
            <a:off x="-2878546" y="3596887"/>
            <a:ext cx="2878546" cy="2878546"/>
            <a:chOff x="0" y="0"/>
            <a:chExt cx="6350000" cy="6350000"/>
          </a:xfrm>
        </p:grpSpPr>
        <p:sp>
          <p:nvSpPr>
            <p:cNvPr id="10" name="Freeform 10"/>
            <p:cNvSpPr/>
            <p:nvPr/>
          </p:nvSpPr>
          <p:spPr>
            <a:xfrm>
              <a:off x="88900" y="88900"/>
              <a:ext cx="6172200" cy="6172200"/>
            </a:xfrm>
            <a:custGeom>
              <a:avLst/>
              <a:gdLst/>
              <a:ahLst/>
              <a:cxnLst/>
              <a:rect l="l" t="t" r="r" b="b"/>
              <a:pathLst>
                <a:path w="6172200" h="6172200">
                  <a:moveTo>
                    <a:pt x="6172200" y="5864860"/>
                  </a:moveTo>
                  <a:cubicBezTo>
                    <a:pt x="6172200" y="6033770"/>
                    <a:pt x="6035040" y="6170930"/>
                    <a:pt x="5866130" y="6170930"/>
                  </a:cubicBezTo>
                  <a:lnTo>
                    <a:pt x="307340" y="6170930"/>
                  </a:lnTo>
                  <a:cubicBezTo>
                    <a:pt x="137160" y="6172200"/>
                    <a:pt x="0" y="6035040"/>
                    <a:pt x="0" y="5864860"/>
                  </a:cubicBezTo>
                  <a:lnTo>
                    <a:pt x="0" y="307340"/>
                  </a:lnTo>
                  <a:cubicBezTo>
                    <a:pt x="0" y="137160"/>
                    <a:pt x="137160" y="0"/>
                    <a:pt x="307340" y="0"/>
                  </a:cubicBezTo>
                  <a:lnTo>
                    <a:pt x="5866130" y="0"/>
                  </a:lnTo>
                  <a:cubicBezTo>
                    <a:pt x="6035040" y="0"/>
                    <a:pt x="6172200" y="137160"/>
                    <a:pt x="6172200" y="307340"/>
                  </a:cubicBezTo>
                  <a:lnTo>
                    <a:pt x="6172200" y="5864860"/>
                  </a:lnTo>
                  <a:close/>
                </a:path>
              </a:pathLst>
            </a:custGeom>
            <a:blipFill>
              <a:blip r:embed="rId5"/>
              <a:stretch>
                <a:fillRect l="-25031" r="-25031"/>
              </a:stretch>
            </a:blipFill>
          </p:spPr>
        </p:sp>
        <p:sp>
          <p:nvSpPr>
            <p:cNvPr id="11" name="Freeform 11"/>
            <p:cNvSpPr/>
            <p:nvPr/>
          </p:nvSpPr>
          <p:spPr>
            <a:xfrm>
              <a:off x="0" y="0"/>
              <a:ext cx="6350000" cy="6350000"/>
            </a:xfrm>
            <a:custGeom>
              <a:avLst/>
              <a:gdLst/>
              <a:ahLst/>
              <a:cxnLst/>
              <a:rect l="l" t="t" r="r" b="b"/>
              <a:pathLst>
                <a:path w="6350000" h="6350000">
                  <a:moveTo>
                    <a:pt x="5953760" y="6350000"/>
                  </a:moveTo>
                  <a:lnTo>
                    <a:pt x="396240" y="6350000"/>
                  </a:lnTo>
                  <a:cubicBezTo>
                    <a:pt x="177800" y="6350000"/>
                    <a:pt x="0" y="6172200"/>
                    <a:pt x="0" y="5953760"/>
                  </a:cubicBezTo>
                  <a:lnTo>
                    <a:pt x="0" y="396240"/>
                  </a:lnTo>
                  <a:cubicBezTo>
                    <a:pt x="0" y="177800"/>
                    <a:pt x="177800" y="0"/>
                    <a:pt x="396240" y="0"/>
                  </a:cubicBezTo>
                  <a:lnTo>
                    <a:pt x="5955030" y="0"/>
                  </a:lnTo>
                  <a:cubicBezTo>
                    <a:pt x="6172200" y="0"/>
                    <a:pt x="6350000" y="177800"/>
                    <a:pt x="6350000" y="396240"/>
                  </a:cubicBezTo>
                  <a:lnTo>
                    <a:pt x="6350000" y="5955030"/>
                  </a:lnTo>
                  <a:cubicBezTo>
                    <a:pt x="6350000" y="6172200"/>
                    <a:pt x="6172200" y="6350000"/>
                    <a:pt x="5953760" y="6350000"/>
                  </a:cubicBezTo>
                  <a:close/>
                  <a:moveTo>
                    <a:pt x="396240" y="179070"/>
                  </a:moveTo>
                  <a:cubicBezTo>
                    <a:pt x="276860" y="179070"/>
                    <a:pt x="179070" y="276860"/>
                    <a:pt x="179070" y="396240"/>
                  </a:cubicBezTo>
                  <a:lnTo>
                    <a:pt x="179070" y="5955030"/>
                  </a:lnTo>
                  <a:cubicBezTo>
                    <a:pt x="179070" y="6074410"/>
                    <a:pt x="276860" y="6172200"/>
                    <a:pt x="396240" y="6172200"/>
                  </a:cubicBezTo>
                  <a:lnTo>
                    <a:pt x="5955030" y="6172200"/>
                  </a:lnTo>
                  <a:cubicBezTo>
                    <a:pt x="6074410" y="6172200"/>
                    <a:pt x="6172200" y="6074410"/>
                    <a:pt x="6172200" y="5955030"/>
                  </a:cubicBezTo>
                  <a:lnTo>
                    <a:pt x="6172200" y="396240"/>
                  </a:lnTo>
                  <a:cubicBezTo>
                    <a:pt x="6172200" y="276860"/>
                    <a:pt x="6074410" y="179070"/>
                    <a:pt x="5955030" y="179070"/>
                  </a:cubicBezTo>
                  <a:lnTo>
                    <a:pt x="396240" y="179070"/>
                  </a:ln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grpSp>
      <p:sp>
        <p:nvSpPr>
          <p:cNvPr id="12" name="Freeform 12"/>
          <p:cNvSpPr/>
          <p:nvPr/>
        </p:nvSpPr>
        <p:spPr>
          <a:xfrm rot="3567097">
            <a:off x="-967133" y="7873757"/>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sp>
        <p:nvSpPr>
          <p:cNvPr id="13" name="Freeform 13"/>
          <p:cNvSpPr/>
          <p:nvPr/>
        </p:nvSpPr>
        <p:spPr>
          <a:xfrm>
            <a:off x="15789970" y="7837057"/>
            <a:ext cx="1469330" cy="1421243"/>
          </a:xfrm>
          <a:custGeom>
            <a:avLst/>
            <a:gdLst/>
            <a:ahLst/>
            <a:cxnLst/>
            <a:rect l="l" t="t" r="r" b="b"/>
            <a:pathLst>
              <a:path w="1469330" h="1421243">
                <a:moveTo>
                  <a:pt x="0" y="0"/>
                </a:moveTo>
                <a:lnTo>
                  <a:pt x="1469330" y="0"/>
                </a:lnTo>
                <a:lnTo>
                  <a:pt x="1469330" y="1421243"/>
                </a:lnTo>
                <a:lnTo>
                  <a:pt x="0" y="142124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4" name="Group 14"/>
          <p:cNvGrpSpPr/>
          <p:nvPr/>
        </p:nvGrpSpPr>
        <p:grpSpPr>
          <a:xfrm>
            <a:off x="6061944" y="3466398"/>
            <a:ext cx="2878546" cy="4863421"/>
            <a:chOff x="0" y="0"/>
            <a:chExt cx="758135" cy="1280901"/>
          </a:xfrm>
        </p:grpSpPr>
        <p:sp>
          <p:nvSpPr>
            <p:cNvPr id="15" name="Freeform 15"/>
            <p:cNvSpPr/>
            <p:nvPr/>
          </p:nvSpPr>
          <p:spPr>
            <a:xfrm>
              <a:off x="0" y="0"/>
              <a:ext cx="758135" cy="1280901"/>
            </a:xfrm>
            <a:custGeom>
              <a:avLst/>
              <a:gdLst/>
              <a:ahLst/>
              <a:cxnLst/>
              <a:rect l="l" t="t" r="r" b="b"/>
              <a:pathLst>
                <a:path w="758135" h="1280901">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16" name="TextBox 16"/>
            <p:cNvSpPr txBox="1"/>
            <p:nvPr/>
          </p:nvSpPr>
          <p:spPr>
            <a:xfrm>
              <a:off x="0" y="-9525"/>
              <a:ext cx="758135" cy="1290426"/>
            </a:xfrm>
            <a:prstGeom prst="rect">
              <a:avLst/>
            </a:prstGeom>
          </p:spPr>
          <p:txBody>
            <a:bodyPr lIns="50800" tIns="50800" rIns="50800" bIns="50800" rtlCol="0" anchor="ctr"/>
            <a:lstStyle/>
            <a:p>
              <a:pPr algn="ctr">
                <a:lnSpc>
                  <a:spcPts val="3131"/>
                </a:lnSpc>
              </a:pPr>
              <a:endParaRPr/>
            </a:p>
          </p:txBody>
        </p:sp>
      </p:grpSp>
      <p:grpSp>
        <p:nvGrpSpPr>
          <p:cNvPr id="17" name="Group 17"/>
          <p:cNvGrpSpPr>
            <a:grpSpLocks noChangeAspect="1"/>
          </p:cNvGrpSpPr>
          <p:nvPr/>
        </p:nvGrpSpPr>
        <p:grpSpPr>
          <a:xfrm>
            <a:off x="6183659" y="3622133"/>
            <a:ext cx="2635116" cy="2635116"/>
            <a:chOff x="0" y="0"/>
            <a:chExt cx="6350000" cy="6350000"/>
          </a:xfrm>
        </p:grpSpPr>
        <p:sp>
          <p:nvSpPr>
            <p:cNvPr id="18" name="Freeform 1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8"/>
              <a:stretch>
                <a:fillRect l="-826" r="-826" b="-9451"/>
              </a:stretch>
            </a:blipFill>
          </p:spPr>
        </p:sp>
      </p:grpSp>
      <p:grpSp>
        <p:nvGrpSpPr>
          <p:cNvPr id="19" name="Group 19"/>
          <p:cNvGrpSpPr/>
          <p:nvPr/>
        </p:nvGrpSpPr>
        <p:grpSpPr>
          <a:xfrm>
            <a:off x="9350065" y="3466398"/>
            <a:ext cx="2878546" cy="4863421"/>
            <a:chOff x="0" y="0"/>
            <a:chExt cx="758135" cy="1280901"/>
          </a:xfrm>
        </p:grpSpPr>
        <p:sp>
          <p:nvSpPr>
            <p:cNvPr id="20" name="Freeform 20"/>
            <p:cNvSpPr/>
            <p:nvPr/>
          </p:nvSpPr>
          <p:spPr>
            <a:xfrm>
              <a:off x="0" y="0"/>
              <a:ext cx="758135" cy="1280901"/>
            </a:xfrm>
            <a:custGeom>
              <a:avLst/>
              <a:gdLst/>
              <a:ahLst/>
              <a:cxnLst/>
              <a:rect l="l" t="t" r="r" b="b"/>
              <a:pathLst>
                <a:path w="758135" h="1280901">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21" name="TextBox 21"/>
            <p:cNvSpPr txBox="1"/>
            <p:nvPr/>
          </p:nvSpPr>
          <p:spPr>
            <a:xfrm>
              <a:off x="0" y="-9525"/>
              <a:ext cx="758135" cy="1290426"/>
            </a:xfrm>
            <a:prstGeom prst="rect">
              <a:avLst/>
            </a:prstGeom>
          </p:spPr>
          <p:txBody>
            <a:bodyPr lIns="50800" tIns="50800" rIns="50800" bIns="50800" rtlCol="0" anchor="ctr"/>
            <a:lstStyle/>
            <a:p>
              <a:pPr algn="ctr">
                <a:lnSpc>
                  <a:spcPts val="3131"/>
                </a:lnSpc>
              </a:pPr>
              <a:endParaRPr/>
            </a:p>
          </p:txBody>
        </p:sp>
      </p:grpSp>
      <p:grpSp>
        <p:nvGrpSpPr>
          <p:cNvPr id="22" name="Group 22"/>
          <p:cNvGrpSpPr>
            <a:grpSpLocks noChangeAspect="1"/>
          </p:cNvGrpSpPr>
          <p:nvPr/>
        </p:nvGrpSpPr>
        <p:grpSpPr>
          <a:xfrm>
            <a:off x="9471780" y="3622133"/>
            <a:ext cx="2635116" cy="2635116"/>
            <a:chOff x="0" y="0"/>
            <a:chExt cx="6350000" cy="6350000"/>
          </a:xfrm>
        </p:grpSpPr>
        <p:sp>
          <p:nvSpPr>
            <p:cNvPr id="23" name="Freeform 23"/>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9"/>
              <a:stretch>
                <a:fillRect l="-13076" r="-13076"/>
              </a:stretch>
            </a:blipFill>
          </p:spPr>
        </p:sp>
      </p:grpSp>
      <p:grpSp>
        <p:nvGrpSpPr>
          <p:cNvPr id="24" name="Group 24"/>
          <p:cNvGrpSpPr/>
          <p:nvPr/>
        </p:nvGrpSpPr>
        <p:grpSpPr>
          <a:xfrm>
            <a:off x="12638186" y="3466398"/>
            <a:ext cx="2878546" cy="4863421"/>
            <a:chOff x="0" y="0"/>
            <a:chExt cx="758135" cy="1280901"/>
          </a:xfrm>
        </p:grpSpPr>
        <p:sp>
          <p:nvSpPr>
            <p:cNvPr id="25" name="Freeform 25"/>
            <p:cNvSpPr/>
            <p:nvPr/>
          </p:nvSpPr>
          <p:spPr>
            <a:xfrm>
              <a:off x="0" y="0"/>
              <a:ext cx="758135" cy="1280901"/>
            </a:xfrm>
            <a:custGeom>
              <a:avLst/>
              <a:gdLst/>
              <a:ahLst/>
              <a:cxnLst/>
              <a:rect l="l" t="t" r="r" b="b"/>
              <a:pathLst>
                <a:path w="758135" h="1280901">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sp>
        <p:sp>
          <p:nvSpPr>
            <p:cNvPr id="26" name="TextBox 26"/>
            <p:cNvSpPr txBox="1"/>
            <p:nvPr/>
          </p:nvSpPr>
          <p:spPr>
            <a:xfrm>
              <a:off x="0" y="-9525"/>
              <a:ext cx="758135" cy="1290426"/>
            </a:xfrm>
            <a:prstGeom prst="rect">
              <a:avLst/>
            </a:prstGeom>
          </p:spPr>
          <p:txBody>
            <a:bodyPr lIns="50800" tIns="50800" rIns="50800" bIns="50800" rtlCol="0" anchor="ctr"/>
            <a:lstStyle/>
            <a:p>
              <a:pPr algn="ctr">
                <a:lnSpc>
                  <a:spcPts val="3131"/>
                </a:lnSpc>
              </a:pPr>
              <a:endParaRPr/>
            </a:p>
          </p:txBody>
        </p:sp>
      </p:grpSp>
      <p:grpSp>
        <p:nvGrpSpPr>
          <p:cNvPr id="27" name="Group 27"/>
          <p:cNvGrpSpPr>
            <a:grpSpLocks noChangeAspect="1"/>
          </p:cNvGrpSpPr>
          <p:nvPr/>
        </p:nvGrpSpPr>
        <p:grpSpPr>
          <a:xfrm>
            <a:off x="12759901" y="3622133"/>
            <a:ext cx="2635116" cy="2635116"/>
            <a:chOff x="0" y="0"/>
            <a:chExt cx="6350000" cy="6350000"/>
          </a:xfrm>
        </p:grpSpPr>
        <p:sp>
          <p:nvSpPr>
            <p:cNvPr id="28" name="Freeform 28"/>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10"/>
              <a:stretch>
                <a:fillRect l="-59221" r="-48763"/>
              </a:stretch>
            </a:blipFill>
          </p:spPr>
        </p:sp>
      </p:grpSp>
      <p:sp>
        <p:nvSpPr>
          <p:cNvPr id="29" name="Freeform 29"/>
          <p:cNvSpPr/>
          <p:nvPr/>
        </p:nvSpPr>
        <p:spPr>
          <a:xfrm rot="3567097">
            <a:off x="-1385063" y="-3257626"/>
            <a:ext cx="5268632" cy="5150088"/>
          </a:xfrm>
          <a:custGeom>
            <a:avLst/>
            <a:gdLst/>
            <a:ahLst/>
            <a:cxnLst/>
            <a:rect l="l" t="t" r="r" b="b"/>
            <a:pathLst>
              <a:path w="5268632" h="5150088">
                <a:moveTo>
                  <a:pt x="0" y="0"/>
                </a:moveTo>
                <a:lnTo>
                  <a:pt x="5268632" y="0"/>
                </a:lnTo>
                <a:lnTo>
                  <a:pt x="5268632" y="5150088"/>
                </a:lnTo>
                <a:lnTo>
                  <a:pt x="0" y="5150088"/>
                </a:lnTo>
                <a:lnTo>
                  <a:pt x="0" y="0"/>
                </a:lnTo>
                <a:close/>
              </a:path>
            </a:pathLst>
          </a:custGeom>
          <a:blipFill>
            <a:blip r:embed="rId3"/>
            <a:stretch>
              <a:fillRect/>
            </a:stretch>
          </a:blipFill>
        </p:spPr>
      </p:sp>
      <p:sp>
        <p:nvSpPr>
          <p:cNvPr id="30" name="TextBox 30"/>
          <p:cNvSpPr txBox="1"/>
          <p:nvPr/>
        </p:nvSpPr>
        <p:spPr>
          <a:xfrm>
            <a:off x="4406629" y="2042850"/>
            <a:ext cx="9474742" cy="984339"/>
          </a:xfrm>
          <a:prstGeom prst="rect">
            <a:avLst/>
          </a:prstGeom>
        </p:spPr>
        <p:txBody>
          <a:bodyPr lIns="0" tIns="0" rIns="0" bIns="0" rtlCol="0" anchor="t">
            <a:spAutoFit/>
          </a:bodyPr>
          <a:lstStyle/>
          <a:p>
            <a:pPr marL="0" lvl="0" indent="0" algn="ctr">
              <a:lnSpc>
                <a:spcPts val="7981"/>
              </a:lnSpc>
              <a:spcBef>
                <a:spcPct val="0"/>
              </a:spcBef>
            </a:pPr>
            <a:r>
              <a:rPr lang="en-US" sz="5741">
                <a:solidFill>
                  <a:srgbClr val="048AFF"/>
                </a:solidFill>
                <a:latin typeface="Now Bold"/>
              </a:rPr>
              <a:t>Challenges</a:t>
            </a:r>
          </a:p>
        </p:txBody>
      </p:sp>
      <p:sp>
        <p:nvSpPr>
          <p:cNvPr id="31" name="TextBox 31"/>
          <p:cNvSpPr txBox="1"/>
          <p:nvPr/>
        </p:nvSpPr>
        <p:spPr>
          <a:xfrm>
            <a:off x="2998249" y="6468407"/>
            <a:ext cx="2447821" cy="1368650"/>
          </a:xfrm>
          <a:prstGeom prst="rect">
            <a:avLst/>
          </a:prstGeom>
        </p:spPr>
        <p:txBody>
          <a:bodyPr lIns="0" tIns="0" rIns="0" bIns="0" rtlCol="0" anchor="t">
            <a:spAutoFit/>
          </a:bodyPr>
          <a:lstStyle/>
          <a:p>
            <a:pPr algn="ctr">
              <a:lnSpc>
                <a:spcPts val="1824"/>
              </a:lnSpc>
            </a:pPr>
            <a:r>
              <a:rPr lang="en-US" sz="1249">
                <a:solidFill>
                  <a:srgbClr val="FFFFFF"/>
                </a:solidFill>
                <a:latin typeface="DM Sans"/>
              </a:rPr>
              <a:t>·Data Management: Managing a vast amount of product data, including images, descriptions, and reviews, can be complex and resource-intensive.</a:t>
            </a:r>
          </a:p>
          <a:p>
            <a:pPr algn="ctr">
              <a:lnSpc>
                <a:spcPts val="1824"/>
              </a:lnSpc>
            </a:pPr>
            <a:endParaRPr lang="en-US" sz="1249">
              <a:solidFill>
                <a:srgbClr val="FFFFFF"/>
              </a:solidFill>
              <a:latin typeface="DM Sans"/>
            </a:endParaRPr>
          </a:p>
        </p:txBody>
      </p:sp>
      <p:sp>
        <p:nvSpPr>
          <p:cNvPr id="32" name="TextBox 32"/>
          <p:cNvSpPr txBox="1"/>
          <p:nvPr/>
        </p:nvSpPr>
        <p:spPr>
          <a:xfrm>
            <a:off x="6288924" y="6468407"/>
            <a:ext cx="2447821" cy="1368650"/>
          </a:xfrm>
          <a:prstGeom prst="rect">
            <a:avLst/>
          </a:prstGeom>
        </p:spPr>
        <p:txBody>
          <a:bodyPr lIns="0" tIns="0" rIns="0" bIns="0" rtlCol="0" anchor="t">
            <a:spAutoFit/>
          </a:bodyPr>
          <a:lstStyle/>
          <a:p>
            <a:pPr algn="ctr">
              <a:lnSpc>
                <a:spcPts val="1824"/>
              </a:lnSpc>
            </a:pPr>
            <a:r>
              <a:rPr lang="en-US" sz="1249">
                <a:solidFill>
                  <a:srgbClr val="FFFFFF"/>
                </a:solidFill>
                <a:latin typeface="DM Sans"/>
              </a:rPr>
              <a:t>·Payment Gateway Integration: Integrating and testing payment gateways can be challenging due to security and regulatory requirements.</a:t>
            </a:r>
          </a:p>
          <a:p>
            <a:pPr algn="ctr">
              <a:lnSpc>
                <a:spcPts val="1824"/>
              </a:lnSpc>
            </a:pPr>
            <a:endParaRPr lang="en-US" sz="1249">
              <a:solidFill>
                <a:srgbClr val="FFFFFF"/>
              </a:solidFill>
              <a:latin typeface="DM Sans"/>
            </a:endParaRPr>
          </a:p>
        </p:txBody>
      </p:sp>
      <p:sp>
        <p:nvSpPr>
          <p:cNvPr id="33" name="TextBox 33"/>
          <p:cNvSpPr txBox="1"/>
          <p:nvPr/>
        </p:nvSpPr>
        <p:spPr>
          <a:xfrm>
            <a:off x="9577045" y="6468407"/>
            <a:ext cx="2447821" cy="1140014"/>
          </a:xfrm>
          <a:prstGeom prst="rect">
            <a:avLst/>
          </a:prstGeom>
        </p:spPr>
        <p:txBody>
          <a:bodyPr lIns="0" tIns="0" rIns="0" bIns="0" rtlCol="0" anchor="t">
            <a:spAutoFit/>
          </a:bodyPr>
          <a:lstStyle/>
          <a:p>
            <a:pPr algn="ctr">
              <a:lnSpc>
                <a:spcPts val="1824"/>
              </a:lnSpc>
            </a:pPr>
            <a:r>
              <a:rPr lang="en-US" sz="1249">
                <a:solidFill>
                  <a:srgbClr val="FFFFFF"/>
                </a:solidFill>
                <a:latin typeface="DM Sans"/>
              </a:rPr>
              <a:t>·Responsive Design: Ensuring a seamless user experience on various devices and screen sizes can be technically challenging.</a:t>
            </a:r>
          </a:p>
          <a:p>
            <a:pPr algn="ctr">
              <a:lnSpc>
                <a:spcPts val="1824"/>
              </a:lnSpc>
            </a:pPr>
            <a:endParaRPr lang="en-US" sz="1249">
              <a:solidFill>
                <a:srgbClr val="FFFFFF"/>
              </a:solidFill>
              <a:latin typeface="DM Sans"/>
            </a:endParaRPr>
          </a:p>
        </p:txBody>
      </p:sp>
      <p:sp>
        <p:nvSpPr>
          <p:cNvPr id="34" name="TextBox 34"/>
          <p:cNvSpPr txBox="1"/>
          <p:nvPr/>
        </p:nvSpPr>
        <p:spPr>
          <a:xfrm>
            <a:off x="12865166" y="6468407"/>
            <a:ext cx="2447821" cy="1368650"/>
          </a:xfrm>
          <a:prstGeom prst="rect">
            <a:avLst/>
          </a:prstGeom>
        </p:spPr>
        <p:txBody>
          <a:bodyPr lIns="0" tIns="0" rIns="0" bIns="0" rtlCol="0" anchor="t">
            <a:spAutoFit/>
          </a:bodyPr>
          <a:lstStyle/>
          <a:p>
            <a:pPr algn="ctr">
              <a:lnSpc>
                <a:spcPts val="1824"/>
              </a:lnSpc>
            </a:pPr>
            <a:r>
              <a:rPr lang="en-US" sz="1249">
                <a:solidFill>
                  <a:srgbClr val="FFFFFF"/>
                </a:solidFill>
                <a:latin typeface="DM Sans"/>
              </a:rPr>
              <a:t>·Performance Optimization: Achieving fast load times, especially when handling large images and data, can be challenging.</a:t>
            </a:r>
          </a:p>
          <a:p>
            <a:pPr algn="ctr">
              <a:lnSpc>
                <a:spcPts val="1824"/>
              </a:lnSpc>
            </a:pPr>
            <a:endParaRPr lang="en-US" sz="1249">
              <a:solidFill>
                <a:srgbClr val="FFFFFF"/>
              </a:solidFill>
              <a:latin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TextBox 3"/>
          <p:cNvSpPr txBox="1"/>
          <p:nvPr/>
        </p:nvSpPr>
        <p:spPr>
          <a:xfrm>
            <a:off x="1362703" y="1900833"/>
            <a:ext cx="5309389" cy="2002456"/>
          </a:xfrm>
          <a:prstGeom prst="rect">
            <a:avLst/>
          </a:prstGeom>
        </p:spPr>
        <p:txBody>
          <a:bodyPr lIns="0" tIns="0" rIns="0" bIns="0" rtlCol="0" anchor="t">
            <a:spAutoFit/>
          </a:bodyPr>
          <a:lstStyle/>
          <a:p>
            <a:pPr>
              <a:lnSpc>
                <a:spcPts val="7981"/>
              </a:lnSpc>
            </a:pPr>
            <a:r>
              <a:rPr lang="en-US" sz="5741">
                <a:solidFill>
                  <a:srgbClr val="048AFF"/>
                </a:solidFill>
                <a:latin typeface="Now Bold"/>
              </a:rPr>
              <a:t>Project</a:t>
            </a:r>
          </a:p>
          <a:p>
            <a:pPr marL="0" lvl="0" indent="0">
              <a:lnSpc>
                <a:spcPts val="7981"/>
              </a:lnSpc>
              <a:spcBef>
                <a:spcPct val="0"/>
              </a:spcBef>
            </a:pPr>
            <a:r>
              <a:rPr lang="en-US" sz="5741">
                <a:solidFill>
                  <a:srgbClr val="048AFF"/>
                </a:solidFill>
                <a:latin typeface="Now Bold"/>
              </a:rPr>
              <a:t>Overview</a:t>
            </a:r>
          </a:p>
        </p:txBody>
      </p:sp>
      <p:sp>
        <p:nvSpPr>
          <p:cNvPr id="4" name="Freeform 4"/>
          <p:cNvSpPr/>
          <p:nvPr/>
        </p:nvSpPr>
        <p:spPr>
          <a:xfrm>
            <a:off x="-8344763" y="4270557"/>
            <a:ext cx="17894953" cy="17894953"/>
          </a:xfrm>
          <a:custGeom>
            <a:avLst/>
            <a:gdLst/>
            <a:ahLst/>
            <a:cxnLst/>
            <a:rect l="l" t="t" r="r" b="b"/>
            <a:pathLst>
              <a:path w="17894953" h="17894953">
                <a:moveTo>
                  <a:pt x="0" y="0"/>
                </a:moveTo>
                <a:lnTo>
                  <a:pt x="17894952" y="0"/>
                </a:lnTo>
                <a:lnTo>
                  <a:pt x="17894952" y="17894953"/>
                </a:lnTo>
                <a:lnTo>
                  <a:pt x="0" y="178949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6" name="Freeform 6"/>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7" name="Freeform 7"/>
          <p:cNvSpPr/>
          <p:nvPr/>
        </p:nvSpPr>
        <p:spPr>
          <a:xfrm>
            <a:off x="6122622" y="2171811"/>
            <a:ext cx="11499692" cy="6590209"/>
          </a:xfrm>
          <a:custGeom>
            <a:avLst/>
            <a:gdLst/>
            <a:ahLst/>
            <a:cxnLst/>
            <a:rect l="l" t="t" r="r" b="b"/>
            <a:pathLst>
              <a:path w="11499692" h="6590209">
                <a:moveTo>
                  <a:pt x="0" y="0"/>
                </a:moveTo>
                <a:lnTo>
                  <a:pt x="11499692" y="0"/>
                </a:lnTo>
                <a:lnTo>
                  <a:pt x="11499692" y="6590210"/>
                </a:lnTo>
                <a:lnTo>
                  <a:pt x="0" y="6590210"/>
                </a:lnTo>
                <a:lnTo>
                  <a:pt x="0" y="0"/>
                </a:lnTo>
                <a:close/>
              </a:path>
            </a:pathLst>
          </a:custGeom>
          <a:blipFill>
            <a:blip r:embed="rId6"/>
            <a:stretch>
              <a:fillRect b="-294342"/>
            </a:stretch>
          </a:blipFill>
        </p:spPr>
      </p:sp>
      <p:sp>
        <p:nvSpPr>
          <p:cNvPr id="8" name="TextBox 8"/>
          <p:cNvSpPr txBox="1"/>
          <p:nvPr/>
        </p:nvSpPr>
        <p:spPr>
          <a:xfrm>
            <a:off x="1362703" y="4232457"/>
            <a:ext cx="3917449" cy="4768158"/>
          </a:xfrm>
          <a:prstGeom prst="rect">
            <a:avLst/>
          </a:prstGeom>
        </p:spPr>
        <p:txBody>
          <a:bodyPr lIns="0" tIns="0" rIns="0" bIns="0" rtlCol="0" anchor="t">
            <a:spAutoFit/>
          </a:bodyPr>
          <a:lstStyle/>
          <a:p>
            <a:pPr>
              <a:lnSpc>
                <a:spcPts val="2220"/>
              </a:lnSpc>
            </a:pPr>
            <a:r>
              <a:rPr lang="en-US" sz="1521">
                <a:solidFill>
                  <a:srgbClr val="FFFFFF"/>
                </a:solidFill>
                <a:latin typeface="DM Sans"/>
              </a:rPr>
              <a:t>In the project that has been shown below, I have tried to create a website using HTML, CSS and JavaScript with proper payment gateway i.e., it has some constraints which won’t allow user to put false or empty input in the data base. User can’t use online payment if he hasn’t selected the online payment as the payment mode. Further more basic functionalities like scroll animations and carousels have been added which further adds up to user experience. Colour and aesthetics of site has been kept simple and minimal to further increase user appeal. Demo page and Different category pages are made for easier browsing to find your favourite in a nick of a time.</a:t>
            </a:r>
          </a:p>
          <a:p>
            <a:pPr>
              <a:lnSpc>
                <a:spcPts val="2220"/>
              </a:lnSpc>
            </a:pPr>
            <a:endParaRPr lang="en-US" sz="1521">
              <a:solidFill>
                <a:srgbClr val="FFFFFF"/>
              </a:solidFill>
              <a:latin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TextBox 3"/>
          <p:cNvSpPr txBox="1"/>
          <p:nvPr/>
        </p:nvSpPr>
        <p:spPr>
          <a:xfrm>
            <a:off x="1491559" y="1836406"/>
            <a:ext cx="5309389" cy="2002456"/>
          </a:xfrm>
          <a:prstGeom prst="rect">
            <a:avLst/>
          </a:prstGeom>
        </p:spPr>
        <p:txBody>
          <a:bodyPr lIns="0" tIns="0" rIns="0" bIns="0" rtlCol="0" anchor="t">
            <a:spAutoFit/>
          </a:bodyPr>
          <a:lstStyle/>
          <a:p>
            <a:pPr marL="0" lvl="0" indent="0">
              <a:lnSpc>
                <a:spcPts val="7981"/>
              </a:lnSpc>
              <a:spcBef>
                <a:spcPct val="0"/>
              </a:spcBef>
            </a:pPr>
            <a:r>
              <a:rPr lang="en-US" sz="5741">
                <a:solidFill>
                  <a:srgbClr val="048AFF"/>
                </a:solidFill>
                <a:latin typeface="Now Bold"/>
              </a:rPr>
              <a:t>Category Page</a:t>
            </a:r>
          </a:p>
        </p:txBody>
      </p:sp>
      <p:sp>
        <p:nvSpPr>
          <p:cNvPr id="4" name="Freeform 4"/>
          <p:cNvSpPr/>
          <p:nvPr/>
        </p:nvSpPr>
        <p:spPr>
          <a:xfrm>
            <a:off x="-8344763" y="4270557"/>
            <a:ext cx="17894953" cy="17894953"/>
          </a:xfrm>
          <a:custGeom>
            <a:avLst/>
            <a:gdLst/>
            <a:ahLst/>
            <a:cxnLst/>
            <a:rect l="l" t="t" r="r" b="b"/>
            <a:pathLst>
              <a:path w="17894953" h="17894953">
                <a:moveTo>
                  <a:pt x="0" y="0"/>
                </a:moveTo>
                <a:lnTo>
                  <a:pt x="17894952" y="0"/>
                </a:lnTo>
                <a:lnTo>
                  <a:pt x="17894952" y="17894953"/>
                </a:lnTo>
                <a:lnTo>
                  <a:pt x="0" y="178949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6" name="Freeform 6"/>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7" name="Freeform 7"/>
          <p:cNvSpPr/>
          <p:nvPr/>
        </p:nvSpPr>
        <p:spPr>
          <a:xfrm>
            <a:off x="3596569" y="3027326"/>
            <a:ext cx="13457222" cy="6230974"/>
          </a:xfrm>
          <a:custGeom>
            <a:avLst/>
            <a:gdLst/>
            <a:ahLst/>
            <a:cxnLst/>
            <a:rect l="l" t="t" r="r" b="b"/>
            <a:pathLst>
              <a:path w="13457222" h="6230974">
                <a:moveTo>
                  <a:pt x="0" y="0"/>
                </a:moveTo>
                <a:lnTo>
                  <a:pt x="13457222" y="0"/>
                </a:lnTo>
                <a:lnTo>
                  <a:pt x="13457222" y="6230974"/>
                </a:lnTo>
                <a:lnTo>
                  <a:pt x="0" y="6230974"/>
                </a:lnTo>
                <a:lnTo>
                  <a:pt x="0" y="0"/>
                </a:lnTo>
                <a:close/>
              </a:path>
            </a:pathLst>
          </a:custGeom>
          <a:blipFill>
            <a:blip r:embed="rId6"/>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sp>
      <p:sp>
        <p:nvSpPr>
          <p:cNvPr id="3" name="TextBox 3"/>
          <p:cNvSpPr txBox="1"/>
          <p:nvPr/>
        </p:nvSpPr>
        <p:spPr>
          <a:xfrm>
            <a:off x="1491559" y="1836406"/>
            <a:ext cx="5309389" cy="2002456"/>
          </a:xfrm>
          <a:prstGeom prst="rect">
            <a:avLst/>
          </a:prstGeom>
        </p:spPr>
        <p:txBody>
          <a:bodyPr lIns="0" tIns="0" rIns="0" bIns="0" rtlCol="0" anchor="t">
            <a:spAutoFit/>
          </a:bodyPr>
          <a:lstStyle/>
          <a:p>
            <a:pPr marL="0" lvl="0" indent="0">
              <a:lnSpc>
                <a:spcPts val="7981"/>
              </a:lnSpc>
              <a:spcBef>
                <a:spcPct val="0"/>
              </a:spcBef>
            </a:pPr>
            <a:r>
              <a:rPr lang="en-US" sz="5741">
                <a:solidFill>
                  <a:srgbClr val="048AFF"/>
                </a:solidFill>
                <a:latin typeface="Now Bold"/>
              </a:rPr>
              <a:t>About Us Page</a:t>
            </a:r>
          </a:p>
        </p:txBody>
      </p:sp>
      <p:sp>
        <p:nvSpPr>
          <p:cNvPr id="4" name="Freeform 4"/>
          <p:cNvSpPr/>
          <p:nvPr/>
        </p:nvSpPr>
        <p:spPr>
          <a:xfrm>
            <a:off x="-8344763" y="4270557"/>
            <a:ext cx="17894953" cy="17894953"/>
          </a:xfrm>
          <a:custGeom>
            <a:avLst/>
            <a:gdLst/>
            <a:ahLst/>
            <a:cxnLst/>
            <a:rect l="l" t="t" r="r" b="b"/>
            <a:pathLst>
              <a:path w="17894953" h="17894953">
                <a:moveTo>
                  <a:pt x="0" y="0"/>
                </a:moveTo>
                <a:lnTo>
                  <a:pt x="17894952" y="0"/>
                </a:lnTo>
                <a:lnTo>
                  <a:pt x="17894952" y="17894953"/>
                </a:lnTo>
                <a:lnTo>
                  <a:pt x="0" y="178949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6" name="Freeform 6"/>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sp>
      <p:sp>
        <p:nvSpPr>
          <p:cNvPr id="7" name="Freeform 7"/>
          <p:cNvSpPr/>
          <p:nvPr/>
        </p:nvSpPr>
        <p:spPr>
          <a:xfrm>
            <a:off x="3802078" y="2890021"/>
            <a:ext cx="13457222" cy="6230974"/>
          </a:xfrm>
          <a:custGeom>
            <a:avLst/>
            <a:gdLst/>
            <a:ahLst/>
            <a:cxnLst/>
            <a:rect l="l" t="t" r="r" b="b"/>
            <a:pathLst>
              <a:path w="13457222" h="6230974">
                <a:moveTo>
                  <a:pt x="0" y="0"/>
                </a:moveTo>
                <a:lnTo>
                  <a:pt x="13457222" y="0"/>
                </a:lnTo>
                <a:lnTo>
                  <a:pt x="13457222" y="6230974"/>
                </a:lnTo>
                <a:lnTo>
                  <a:pt x="0" y="6230974"/>
                </a:lnTo>
                <a:lnTo>
                  <a:pt x="0" y="0"/>
                </a:lnTo>
                <a:close/>
              </a:path>
            </a:pathLst>
          </a:custGeom>
          <a:blipFill>
            <a:blip r:embed="rId6"/>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692</Words>
  <Application>Microsoft Office PowerPoint</Application>
  <PresentationFormat>Custom</PresentationFormat>
  <Paragraphs>58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DM Sans</vt:lpstr>
      <vt:lpstr>Calibri</vt:lpstr>
      <vt:lpstr>Now Bold</vt:lpstr>
      <vt:lpstr>DM Sans Italics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Blue Professional Technology Business Project Presentation</dc:title>
  <cp:lastModifiedBy>Abhimanyu Kashyap</cp:lastModifiedBy>
  <cp:revision>3</cp:revision>
  <dcterms:created xsi:type="dcterms:W3CDTF">2006-08-16T00:00:00Z</dcterms:created>
  <dcterms:modified xsi:type="dcterms:W3CDTF">2023-10-25T05:23:32Z</dcterms:modified>
  <dc:identifier>DAFyLYfCmPk</dc:identifier>
</cp:coreProperties>
</file>

<file path=docProps/thumbnail.jpeg>
</file>